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3"/>
  </p:notesMasterIdLst>
  <p:sldIdLst>
    <p:sldId id="256" r:id="rId2"/>
    <p:sldId id="306" r:id="rId3"/>
    <p:sldId id="308" r:id="rId4"/>
    <p:sldId id="337" r:id="rId5"/>
    <p:sldId id="338" r:id="rId6"/>
    <p:sldId id="339" r:id="rId7"/>
    <p:sldId id="310" r:id="rId8"/>
    <p:sldId id="311" r:id="rId9"/>
    <p:sldId id="312" r:id="rId10"/>
    <p:sldId id="313" r:id="rId11"/>
    <p:sldId id="314" r:id="rId12"/>
    <p:sldId id="315" r:id="rId13"/>
    <p:sldId id="316" r:id="rId14"/>
    <p:sldId id="317" r:id="rId15"/>
    <p:sldId id="318" r:id="rId16"/>
    <p:sldId id="319" r:id="rId17"/>
    <p:sldId id="320" r:id="rId18"/>
    <p:sldId id="334" r:id="rId19"/>
    <p:sldId id="328" r:id="rId20"/>
    <p:sldId id="329" r:id="rId21"/>
    <p:sldId id="330" r:id="rId22"/>
    <p:sldId id="332" r:id="rId23"/>
    <p:sldId id="331" r:id="rId24"/>
    <p:sldId id="333" r:id="rId25"/>
    <p:sldId id="335" r:id="rId26"/>
    <p:sldId id="336" r:id="rId27"/>
    <p:sldId id="323" r:id="rId28"/>
    <p:sldId id="324" r:id="rId29"/>
    <p:sldId id="325" r:id="rId30"/>
    <p:sldId id="326" r:id="rId31"/>
    <p:sldId id="32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44" autoAdjust="0"/>
  </p:normalViewPr>
  <p:slideViewPr>
    <p:cSldViewPr>
      <p:cViewPr>
        <p:scale>
          <a:sx n="80" d="100"/>
          <a:sy n="80" d="100"/>
        </p:scale>
        <p:origin x="-1176" y="-80"/>
      </p:cViewPr>
      <p:guideLst>
        <p:guide orient="horz" pos="284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1645A8-5DD5-4350-8FD8-9630D2A48558}" type="datetimeFigureOut">
              <a:rPr lang="en-GB" smtClean="0"/>
              <a:t>15/06/2016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5D56F5-888E-49C1-BB87-7BECD1587ADF}" type="slidenum">
              <a:rPr lang="en-GB" smtClean="0"/>
              <a:t>‹#›</a:t>
            </a:fld>
            <a:endParaRPr lang="en-GB"/>
          </a:p>
        </p:txBody>
      </p:sp>
    </p:spTree>
    <p:extLst>
      <p:ext uri="{BB962C8B-B14F-4D97-AF65-F5344CB8AC3E}">
        <p14:creationId xmlns:p14="http://schemas.microsoft.com/office/powerpoint/2010/main" val="1514604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name is Jo Guiver and together with Davina Stanford</a:t>
            </a:r>
            <a:r>
              <a:rPr lang="en-US" baseline="0" dirty="0" smtClean="0"/>
              <a:t> from Leeds Beckett  University I am here to talk about our research into two successful local sustainable transport fund projects dealing with leisure travel in rural areas.</a:t>
            </a:r>
            <a:endParaRPr lang="en-US" dirty="0"/>
          </a:p>
        </p:txBody>
      </p:sp>
      <p:sp>
        <p:nvSpPr>
          <p:cNvPr id="4" name="Slide Number Placeholder 3"/>
          <p:cNvSpPr>
            <a:spLocks noGrp="1"/>
          </p:cNvSpPr>
          <p:nvPr>
            <p:ph type="sldNum" sz="quarter" idx="10"/>
          </p:nvPr>
        </p:nvSpPr>
        <p:spPr/>
        <p:txBody>
          <a:bodyPr/>
          <a:lstStyle/>
          <a:p>
            <a:fld id="{AA5D56F5-888E-49C1-BB87-7BECD1587ADF}" type="slidenum">
              <a:rPr lang="en-GB" smtClean="0"/>
              <a:t>1</a:t>
            </a:fld>
            <a:endParaRPr lang="en-GB"/>
          </a:p>
        </p:txBody>
      </p:sp>
    </p:spTree>
    <p:extLst>
      <p:ext uri="{BB962C8B-B14F-4D97-AF65-F5344CB8AC3E}">
        <p14:creationId xmlns:p14="http://schemas.microsoft.com/office/powerpoint/2010/main" val="324552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what’s the problem? Basically the car</a:t>
            </a:r>
            <a:endParaRPr lang="en-US" dirty="0"/>
          </a:p>
        </p:txBody>
      </p:sp>
      <p:sp>
        <p:nvSpPr>
          <p:cNvPr id="4" name="Slide Number Placeholder 3"/>
          <p:cNvSpPr>
            <a:spLocks noGrp="1"/>
          </p:cNvSpPr>
          <p:nvPr>
            <p:ph type="sldNum" sz="quarter" idx="10"/>
          </p:nvPr>
        </p:nvSpPr>
        <p:spPr/>
        <p:txBody>
          <a:bodyPr/>
          <a:lstStyle/>
          <a:p>
            <a:fld id="{AA5D56F5-888E-49C1-BB87-7BECD1587ADF}" type="slidenum">
              <a:rPr lang="en-GB" smtClean="0"/>
              <a:t>3</a:t>
            </a:fld>
            <a:endParaRPr lang="en-GB"/>
          </a:p>
        </p:txBody>
      </p:sp>
    </p:spTree>
    <p:extLst>
      <p:ext uri="{BB962C8B-B14F-4D97-AF65-F5344CB8AC3E}">
        <p14:creationId xmlns:p14="http://schemas.microsoft.com/office/powerpoint/2010/main" val="49886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each one and how it relates to the visitor experience</a:t>
            </a:r>
            <a:endParaRPr lang="en-US" dirty="0"/>
          </a:p>
        </p:txBody>
      </p:sp>
      <p:sp>
        <p:nvSpPr>
          <p:cNvPr id="4" name="Slide Number Placeholder 3"/>
          <p:cNvSpPr>
            <a:spLocks noGrp="1"/>
          </p:cNvSpPr>
          <p:nvPr>
            <p:ph type="sldNum" sz="quarter" idx="10"/>
          </p:nvPr>
        </p:nvSpPr>
        <p:spPr/>
        <p:txBody>
          <a:bodyPr/>
          <a:lstStyle/>
          <a:p>
            <a:fld id="{AA5D56F5-888E-49C1-BB87-7BECD1587ADF}" type="slidenum">
              <a:rPr lang="en-GB" smtClean="0"/>
              <a:t>4</a:t>
            </a:fld>
            <a:endParaRPr lang="en-GB"/>
          </a:p>
        </p:txBody>
      </p:sp>
    </p:spTree>
    <p:extLst>
      <p:ext uri="{BB962C8B-B14F-4D97-AF65-F5344CB8AC3E}">
        <p14:creationId xmlns:p14="http://schemas.microsoft.com/office/powerpoint/2010/main" val="4043643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businesses think it is the first</a:t>
            </a:r>
            <a:endParaRPr lang="en-US" dirty="0"/>
          </a:p>
        </p:txBody>
      </p:sp>
      <p:sp>
        <p:nvSpPr>
          <p:cNvPr id="4" name="Slide Number Placeholder 3"/>
          <p:cNvSpPr>
            <a:spLocks noGrp="1"/>
          </p:cNvSpPr>
          <p:nvPr>
            <p:ph type="sldNum" sz="quarter" idx="10"/>
          </p:nvPr>
        </p:nvSpPr>
        <p:spPr/>
        <p:txBody>
          <a:bodyPr/>
          <a:lstStyle/>
          <a:p>
            <a:fld id="{AA5D56F5-888E-49C1-BB87-7BECD1587ADF}" type="slidenum">
              <a:rPr lang="en-GB" smtClean="0"/>
              <a:t>6</a:t>
            </a:fld>
            <a:endParaRPr lang="en-GB"/>
          </a:p>
        </p:txBody>
      </p:sp>
    </p:spTree>
    <p:extLst>
      <p:ext uri="{BB962C8B-B14F-4D97-AF65-F5344CB8AC3E}">
        <p14:creationId xmlns:p14="http://schemas.microsoft.com/office/powerpoint/2010/main" val="2029593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local authorities, accommodation and transport providers, attractions, etc.</a:t>
            </a:r>
            <a:endParaRPr lang="en-US" dirty="0"/>
          </a:p>
        </p:txBody>
      </p:sp>
      <p:sp>
        <p:nvSpPr>
          <p:cNvPr id="4" name="Slide Number Placeholder 3"/>
          <p:cNvSpPr>
            <a:spLocks noGrp="1"/>
          </p:cNvSpPr>
          <p:nvPr>
            <p:ph type="sldNum" sz="quarter" idx="10"/>
          </p:nvPr>
        </p:nvSpPr>
        <p:spPr/>
        <p:txBody>
          <a:bodyPr/>
          <a:lstStyle/>
          <a:p>
            <a:fld id="{AA5D56F5-888E-49C1-BB87-7BECD1587ADF}" type="slidenum">
              <a:rPr lang="en-GB" smtClean="0"/>
              <a:t>7</a:t>
            </a:fld>
            <a:endParaRPr lang="en-GB"/>
          </a:p>
        </p:txBody>
      </p:sp>
    </p:spTree>
    <p:extLst>
      <p:ext uri="{BB962C8B-B14F-4D97-AF65-F5344CB8AC3E}">
        <p14:creationId xmlns:p14="http://schemas.microsoft.com/office/powerpoint/2010/main" val="642896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23D633-3A14-4783-809B-29402D952553}" type="datetimeFigureOut">
              <a:rPr lang="en-GB" smtClean="0"/>
              <a:t>15/06/2016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A01D04-3E0E-4657-92C5-367C64706189}"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3D633-3A14-4783-809B-29402D952553}" type="datetimeFigureOut">
              <a:rPr lang="en-GB" smtClean="0"/>
              <a:t>15/06/2016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A01D04-3E0E-4657-92C5-367C6470618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3D633-3A14-4783-809B-29402D952553}" type="datetimeFigureOut">
              <a:rPr lang="en-GB" smtClean="0"/>
              <a:t>15/06/2016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A01D04-3E0E-4657-92C5-367C6470618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3D633-3A14-4783-809B-29402D952553}" type="datetimeFigureOut">
              <a:rPr lang="en-GB" smtClean="0"/>
              <a:t>15/06/2016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A01D04-3E0E-4657-92C5-367C64706189}"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23D633-3A14-4783-809B-29402D952553}" type="datetimeFigureOut">
              <a:rPr lang="en-GB" smtClean="0"/>
              <a:t>15/06/2016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A01D04-3E0E-4657-92C5-367C64706189}"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23D633-3A14-4783-809B-29402D952553}" type="datetimeFigureOut">
              <a:rPr lang="en-GB" smtClean="0"/>
              <a:t>15/06/2016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A01D04-3E0E-4657-92C5-367C64706189}"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23D633-3A14-4783-809B-29402D952553}" type="datetimeFigureOut">
              <a:rPr lang="en-GB" smtClean="0"/>
              <a:t>15/06/2016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A01D04-3E0E-4657-92C5-367C64706189}"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23D633-3A14-4783-809B-29402D952553}" type="datetimeFigureOut">
              <a:rPr lang="en-GB" smtClean="0"/>
              <a:t>15/06/2016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A01D04-3E0E-4657-92C5-367C6470618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3D633-3A14-4783-809B-29402D952553}" type="datetimeFigureOut">
              <a:rPr lang="en-GB" smtClean="0"/>
              <a:t>15/06/2016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A01D04-3E0E-4657-92C5-367C6470618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23D633-3A14-4783-809B-29402D952553}" type="datetimeFigureOut">
              <a:rPr lang="en-GB" smtClean="0"/>
              <a:t>15/06/2016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A01D04-3E0E-4657-92C5-367C64706189}"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E23D633-3A14-4783-809B-29402D952553}" type="datetimeFigureOut">
              <a:rPr lang="en-GB" smtClean="0"/>
              <a:t>15/06/2016</a:t>
            </a:fld>
            <a:endParaRPr lang="en-GB"/>
          </a:p>
        </p:txBody>
      </p:sp>
      <p:sp>
        <p:nvSpPr>
          <p:cNvPr id="9" name="Slide Number Placeholder 8"/>
          <p:cNvSpPr>
            <a:spLocks noGrp="1"/>
          </p:cNvSpPr>
          <p:nvPr>
            <p:ph type="sldNum" sz="quarter" idx="11"/>
          </p:nvPr>
        </p:nvSpPr>
        <p:spPr/>
        <p:txBody>
          <a:bodyPr/>
          <a:lstStyle/>
          <a:p>
            <a:fld id="{30A01D04-3E0E-4657-92C5-367C64706189}"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0A01D04-3E0E-4657-92C5-367C64706189}"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E23D633-3A14-4783-809B-29402D952553}" type="datetimeFigureOut">
              <a:rPr lang="en-GB" smtClean="0"/>
              <a:t>15/06/2016</a:t>
            </a:fld>
            <a:endParaRPr lang="en-GB"/>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j.stanford@leedsmet.ac.uk" TargetMode="Externa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Jwguiver@uclan.ac.uk"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hyperlink" Target="mailto:D.j.stanford@leedsbeckett.ac.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2996952"/>
            <a:ext cx="6858000" cy="1278632"/>
          </a:xfrm>
        </p:spPr>
        <p:txBody>
          <a:bodyPr>
            <a:normAutofit fontScale="90000"/>
          </a:bodyPr>
          <a:lstStyle/>
          <a:p>
            <a:r>
              <a:rPr lang="en-GB" dirty="0" smtClean="0"/>
              <a:t/>
            </a:r>
            <a:br>
              <a:rPr lang="en-GB" dirty="0" smtClean="0"/>
            </a:br>
            <a:r>
              <a:rPr lang="en-GB" sz="3200" dirty="0"/>
              <a:t>Process and partnership: factors of success for sustainable visitor transport projects in protected areas</a:t>
            </a:r>
          </a:p>
        </p:txBody>
      </p:sp>
      <p:sp>
        <p:nvSpPr>
          <p:cNvPr id="3" name="Subtitle 2"/>
          <p:cNvSpPr>
            <a:spLocks noGrp="1"/>
          </p:cNvSpPr>
          <p:nvPr>
            <p:ph type="subTitle" idx="1"/>
          </p:nvPr>
        </p:nvSpPr>
        <p:spPr>
          <a:xfrm>
            <a:off x="1363663" y="5013176"/>
            <a:ext cx="6400800" cy="625624"/>
          </a:xfrm>
        </p:spPr>
        <p:txBody>
          <a:bodyPr>
            <a:normAutofit fontScale="77500" lnSpcReduction="20000"/>
          </a:bodyPr>
          <a:lstStyle/>
          <a:p>
            <a:r>
              <a:rPr lang="en-GB" dirty="0" smtClean="0"/>
              <a:t>Jo Guiver, </a:t>
            </a:r>
            <a:r>
              <a:rPr lang="en-GB" dirty="0" err="1" smtClean="0"/>
              <a:t>UCLan</a:t>
            </a:r>
            <a:r>
              <a:rPr lang="en-GB" dirty="0" smtClean="0"/>
              <a:t>, JWGuiver@uclan.ac.uk </a:t>
            </a:r>
          </a:p>
          <a:p>
            <a:r>
              <a:rPr lang="en-GB" dirty="0" smtClean="0"/>
              <a:t>Davina Stanford, Leeds Beckett University, </a:t>
            </a:r>
            <a:r>
              <a:rPr lang="en-GB" dirty="0" smtClean="0">
                <a:hlinkClick r:id="rId3"/>
              </a:rPr>
              <a:t>d.j.stanford@leedsbeckett.ac.uk</a:t>
            </a:r>
            <a:endParaRPr lang="en-GB"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6318"/>
            <a:ext cx="2448272" cy="1539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8" y="355705"/>
            <a:ext cx="2304256" cy="1254106"/>
          </a:xfrm>
          <a:prstGeom prst="rect">
            <a:avLst/>
          </a:prstGeom>
        </p:spPr>
      </p:pic>
    </p:spTree>
    <p:extLst>
      <p:ext uri="{BB962C8B-B14F-4D97-AF65-F5344CB8AC3E}">
        <p14:creationId xmlns:p14="http://schemas.microsoft.com/office/powerpoint/2010/main" val="6415797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good </a:t>
            </a:r>
            <a:r>
              <a:rPr lang="en-GB" dirty="0" smtClean="0"/>
              <a:t>examples</a:t>
            </a:r>
            <a:br>
              <a:rPr lang="en-GB" dirty="0" smtClean="0"/>
            </a:br>
            <a:r>
              <a:rPr lang="en-GB" dirty="0" smtClean="0"/>
              <a:t>POSSIBLY REMOVE SLIDE?</a:t>
            </a:r>
            <a:endParaRPr lang="en-GB" dirty="0"/>
          </a:p>
        </p:txBody>
      </p:sp>
      <p:sp>
        <p:nvSpPr>
          <p:cNvPr id="3" name="Content Placeholder 2"/>
          <p:cNvSpPr>
            <a:spLocks noGrp="1"/>
          </p:cNvSpPr>
          <p:nvPr>
            <p:ph idx="1"/>
          </p:nvPr>
        </p:nvSpPr>
        <p:spPr>
          <a:xfrm>
            <a:off x="-30536" y="1160371"/>
            <a:ext cx="8229600" cy="2232248"/>
          </a:xfrm>
        </p:spPr>
        <p:txBody>
          <a:bodyPr/>
          <a:lstStyle/>
          <a:p>
            <a:r>
              <a:rPr lang="en-GB" sz="2400" dirty="0"/>
              <a:t>The use of different media such as apps </a:t>
            </a:r>
            <a:r>
              <a:rPr lang="en-GB" sz="2400" dirty="0" smtClean="0"/>
              <a:t>can </a:t>
            </a:r>
            <a:r>
              <a:rPr lang="en-GB" sz="2400" dirty="0"/>
              <a:t>provide real-time information and customised interpretation.</a:t>
            </a:r>
          </a:p>
          <a:p>
            <a:r>
              <a:rPr lang="en-GB" sz="2400" dirty="0"/>
              <a:t> </a:t>
            </a:r>
            <a:r>
              <a:rPr lang="en-GB" sz="2400" dirty="0" smtClean="0"/>
              <a:t>Novel </a:t>
            </a:r>
            <a:r>
              <a:rPr lang="en-GB" sz="2400" dirty="0"/>
              <a:t>ways of travelling such by </a:t>
            </a:r>
            <a:r>
              <a:rPr lang="en-GB" sz="2400" dirty="0" smtClean="0"/>
              <a:t>boat, </a:t>
            </a:r>
            <a:r>
              <a:rPr lang="en-GB" sz="2400" dirty="0"/>
              <a:t>vintage </a:t>
            </a:r>
            <a:r>
              <a:rPr lang="en-GB" sz="2400" dirty="0" smtClean="0"/>
              <a:t>bus, </a:t>
            </a:r>
            <a:r>
              <a:rPr lang="en-GB" sz="2400" dirty="0"/>
              <a:t>electric car (New Forest and Brecon Beacons </a:t>
            </a:r>
            <a:r>
              <a:rPr lang="en-GB" sz="2400" dirty="0" err="1" smtClean="0"/>
              <a:t>twizzies</a:t>
            </a:r>
            <a:r>
              <a:rPr lang="en-GB" sz="2400" dirty="0"/>
              <a:t>) or electric bike (English Lake District) enhances fun and excitement.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429000"/>
            <a:ext cx="711517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25831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good </a:t>
            </a:r>
            <a:r>
              <a:rPr lang="en-GB" dirty="0" smtClean="0"/>
              <a:t>examples</a:t>
            </a:r>
            <a:br>
              <a:rPr lang="en-GB" dirty="0" smtClean="0"/>
            </a:br>
            <a:r>
              <a:rPr lang="en-GB" dirty="0" smtClean="0"/>
              <a:t>POSSIBLY REMOVE SLIDE</a:t>
            </a:r>
            <a:endParaRPr lang="en-GB" dirty="0"/>
          </a:p>
        </p:txBody>
      </p:sp>
      <p:sp>
        <p:nvSpPr>
          <p:cNvPr id="3" name="Content Placeholder 2"/>
          <p:cNvSpPr>
            <a:spLocks noGrp="1"/>
          </p:cNvSpPr>
          <p:nvPr>
            <p:ph idx="1"/>
          </p:nvPr>
        </p:nvSpPr>
        <p:spPr>
          <a:xfrm>
            <a:off x="179512" y="1340768"/>
            <a:ext cx="4656074" cy="4421088"/>
          </a:xfrm>
        </p:spPr>
        <p:txBody>
          <a:bodyPr>
            <a:normAutofit lnSpcReduction="10000"/>
          </a:bodyPr>
          <a:lstStyle/>
          <a:p>
            <a:r>
              <a:rPr lang="en-GB" sz="2400" dirty="0" smtClean="0"/>
              <a:t>Themed </a:t>
            </a:r>
            <a:r>
              <a:rPr lang="en-GB" sz="2400" dirty="0"/>
              <a:t>itineraries and interpretation add coherence to routes (for example the Coast and Castles cycle route between Newcastle and Cook’s Lookout Train in Newfoundland, Jurassic Coast bus route in Dorset, UK), better signage, vehicle livery, branded publicity (see Hadrian's Wall AD122 bus and publicity) and staff training </a:t>
            </a:r>
            <a:r>
              <a:rPr lang="en-GB" sz="2400" dirty="0" smtClean="0"/>
              <a:t>all </a:t>
            </a:r>
            <a:r>
              <a:rPr lang="en-GB" sz="2400" dirty="0"/>
              <a:t>help to improve the visitor experience.</a:t>
            </a:r>
          </a:p>
          <a:p>
            <a:endParaRPr lang="en-GB" dirty="0"/>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5586" y="3409950"/>
            <a:ext cx="428625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75028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Alpine pearls</a:t>
            </a:r>
            <a:endParaRPr lang="en-GB" dirty="0"/>
          </a:p>
        </p:txBody>
      </p:sp>
      <p:sp>
        <p:nvSpPr>
          <p:cNvPr id="6" name="Content Placeholder 5"/>
          <p:cNvSpPr>
            <a:spLocks noGrp="1"/>
          </p:cNvSpPr>
          <p:nvPr>
            <p:ph idx="1"/>
          </p:nvPr>
        </p:nvSpPr>
        <p:spPr>
          <a:xfrm>
            <a:off x="457200" y="1600201"/>
            <a:ext cx="3250704" cy="4421088"/>
          </a:xfrm>
        </p:spPr>
        <p:txBody>
          <a:bodyPr/>
          <a:lstStyle/>
          <a:p>
            <a:r>
              <a:rPr lang="en-GB" sz="2000" dirty="0"/>
              <a:t>The travel offering varies between villages, but includes electric vehicles, shuttle buses, horse-drawn carriages and ski lifts and many of the resorts provide an inclusive ‘guest card’ for free transport and discounts in the </a:t>
            </a:r>
            <a:r>
              <a:rPr lang="en-GB" sz="2000" dirty="0" smtClean="0"/>
              <a:t>area.</a:t>
            </a:r>
          </a:p>
          <a:p>
            <a:r>
              <a:rPr lang="en-GB" sz="2000" u="sng" dirty="0" smtClean="0"/>
              <a:t>Little understood about governance</a:t>
            </a:r>
            <a:endParaRPr lang="en-GB" u="sng"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813" t="24068" r="34374" b="16073"/>
          <a:stretch/>
        </p:blipFill>
        <p:spPr bwMode="auto">
          <a:xfrm>
            <a:off x="4823520" y="1052736"/>
            <a:ext cx="4320480" cy="591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31412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smtClean="0"/>
              <a:t>Konus</a:t>
            </a:r>
            <a:r>
              <a:rPr lang="en-GB" dirty="0" smtClean="0"/>
              <a:t> Card, </a:t>
            </a:r>
            <a:br>
              <a:rPr lang="en-GB" dirty="0" smtClean="0"/>
            </a:br>
            <a:r>
              <a:rPr lang="en-GB" dirty="0" smtClean="0"/>
              <a:t>Black Forest</a:t>
            </a:r>
            <a:endParaRPr lang="en-GB" dirty="0"/>
          </a:p>
        </p:txBody>
      </p:sp>
      <p:sp>
        <p:nvSpPr>
          <p:cNvPr id="6" name="Content Placeholder 5"/>
          <p:cNvSpPr>
            <a:spLocks noGrp="1"/>
          </p:cNvSpPr>
          <p:nvPr>
            <p:ph idx="1"/>
          </p:nvPr>
        </p:nvSpPr>
        <p:spPr>
          <a:xfrm>
            <a:off x="457200" y="1600201"/>
            <a:ext cx="3682752" cy="4421088"/>
          </a:xfrm>
        </p:spPr>
        <p:txBody>
          <a:bodyPr/>
          <a:lstStyle/>
          <a:p>
            <a:r>
              <a:rPr lang="en-GB" dirty="0"/>
              <a:t>free use of local public </a:t>
            </a:r>
            <a:r>
              <a:rPr lang="en-GB" dirty="0" smtClean="0"/>
              <a:t>transport</a:t>
            </a:r>
          </a:p>
          <a:p>
            <a:r>
              <a:rPr lang="en-GB" dirty="0" smtClean="0"/>
              <a:t>Funded by accommodation tax </a:t>
            </a:r>
          </a:p>
          <a:p>
            <a:r>
              <a:rPr lang="en-GB" u="sng" dirty="0" smtClean="0"/>
              <a:t>No monitoring</a:t>
            </a:r>
            <a:endParaRPr lang="en-GB" u="sng"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585" r="61070" b="7438"/>
          <a:stretch/>
        </p:blipFill>
        <p:spPr bwMode="auto">
          <a:xfrm>
            <a:off x="4283968" y="704808"/>
            <a:ext cx="4248472" cy="6136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01348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6" name="Content Placeholder 5"/>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64704"/>
            <a:ext cx="432835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455135"/>
            <a:ext cx="4133779"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3068960"/>
            <a:ext cx="4555949" cy="303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316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a:t>
            </a:r>
            <a:endParaRPr lang="en-GB" dirty="0"/>
          </a:p>
        </p:txBody>
      </p:sp>
      <p:sp>
        <p:nvSpPr>
          <p:cNvPr id="3" name="Content Placeholder 2"/>
          <p:cNvSpPr>
            <a:spLocks noGrp="1"/>
          </p:cNvSpPr>
          <p:nvPr>
            <p:ph idx="1"/>
          </p:nvPr>
        </p:nvSpPr>
        <p:spPr/>
        <p:txBody>
          <a:bodyPr/>
          <a:lstStyle/>
          <a:p>
            <a:r>
              <a:rPr lang="en-GB" dirty="0" smtClean="0"/>
              <a:t>Three case studies</a:t>
            </a:r>
          </a:p>
          <a:p>
            <a:r>
              <a:rPr lang="en-GB" dirty="0" smtClean="0"/>
              <a:t>Semi-structured interviews</a:t>
            </a:r>
          </a:p>
          <a:p>
            <a:r>
              <a:rPr lang="en-US" dirty="0" smtClean="0"/>
              <a:t>17 participants, </a:t>
            </a:r>
            <a:r>
              <a:rPr lang="en-US" dirty="0"/>
              <a:t>including a mix of representatives from the public (10 respondents), private (5 respondents) and voluntary sectors (2 respondents</a:t>
            </a:r>
            <a:r>
              <a:rPr lang="en-US" dirty="0" smtClean="0"/>
              <a:t>)</a:t>
            </a:r>
          </a:p>
          <a:p>
            <a:r>
              <a:rPr lang="en-US" dirty="0" smtClean="0"/>
              <a:t>Thematic analysis. </a:t>
            </a:r>
            <a:endParaRPr lang="en-GB" dirty="0"/>
          </a:p>
        </p:txBody>
      </p:sp>
    </p:spTree>
    <p:extLst>
      <p:ext uri="{BB962C8B-B14F-4D97-AF65-F5344CB8AC3E}">
        <p14:creationId xmlns:p14="http://schemas.microsoft.com/office/powerpoint/2010/main" val="5271544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3576669"/>
              </p:ext>
            </p:extLst>
          </p:nvPr>
        </p:nvGraphicFramePr>
        <p:xfrm>
          <a:off x="107504" y="116632"/>
          <a:ext cx="7128792" cy="6741371"/>
        </p:xfrm>
        <a:graphic>
          <a:graphicData uri="http://schemas.openxmlformats.org/drawingml/2006/table">
            <a:tbl>
              <a:tblPr firstRow="1" firstCol="1" bandRow="1">
                <a:tableStyleId>{5C22544A-7EE6-4342-B048-85BDC9FD1C3A}</a:tableStyleId>
              </a:tblPr>
              <a:tblGrid>
                <a:gridCol w="1981175"/>
                <a:gridCol w="1734140"/>
                <a:gridCol w="1674428"/>
                <a:gridCol w="1739049"/>
              </a:tblGrid>
              <a:tr h="448809">
                <a:tc>
                  <a:txBody>
                    <a:bodyPr/>
                    <a:lstStyle/>
                    <a:p>
                      <a:pPr>
                        <a:lnSpc>
                          <a:spcPct val="200000"/>
                        </a:lnSpc>
                        <a:spcBef>
                          <a:spcPts val="1200"/>
                        </a:spcBef>
                        <a:spcAft>
                          <a:spcPts val="0"/>
                        </a:spcAft>
                      </a:pPr>
                      <a:r>
                        <a:rPr lang="en-GB" sz="1400" dirty="0">
                          <a:effectLst/>
                        </a:rPr>
                        <a:t> </a:t>
                      </a:r>
                      <a:endParaRPr lang="en-GB" sz="1400" dirty="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a:effectLst/>
                        </a:rPr>
                        <a:t>Lake District</a:t>
                      </a:r>
                      <a:endParaRPr lang="en-GB" sz="140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a:effectLst/>
                        </a:rPr>
                        <a:t>New Forest</a:t>
                      </a:r>
                      <a:endParaRPr lang="en-GB" sz="140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a:effectLst/>
                        </a:rPr>
                        <a:t>South Downs</a:t>
                      </a:r>
                      <a:endParaRPr lang="en-GB" sz="1400">
                        <a:effectLst/>
                        <a:latin typeface="Times New Roman"/>
                        <a:ea typeface="Times New Roman"/>
                      </a:endParaRPr>
                    </a:p>
                  </a:txBody>
                  <a:tcPr marL="57501" marR="57501" marT="0" marB="0"/>
                </a:tc>
              </a:tr>
              <a:tr h="448809">
                <a:tc>
                  <a:txBody>
                    <a:bodyPr/>
                    <a:lstStyle/>
                    <a:p>
                      <a:pPr>
                        <a:lnSpc>
                          <a:spcPct val="200000"/>
                        </a:lnSpc>
                        <a:spcBef>
                          <a:spcPts val="1200"/>
                        </a:spcBef>
                        <a:spcAft>
                          <a:spcPts val="0"/>
                        </a:spcAft>
                      </a:pPr>
                      <a:r>
                        <a:rPr lang="en-GB" sz="1400" dirty="0">
                          <a:effectLst/>
                        </a:rPr>
                        <a:t>Location </a:t>
                      </a:r>
                      <a:endParaRPr lang="en-GB" sz="1400" dirty="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dirty="0">
                          <a:effectLst/>
                        </a:rPr>
                        <a:t>North England</a:t>
                      </a:r>
                      <a:endParaRPr lang="en-GB" sz="1400" dirty="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a:effectLst/>
                        </a:rPr>
                        <a:t>South England</a:t>
                      </a:r>
                      <a:endParaRPr lang="en-GB" sz="140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a:effectLst/>
                        </a:rPr>
                        <a:t>South England</a:t>
                      </a:r>
                      <a:endParaRPr lang="en-GB" sz="1400">
                        <a:effectLst/>
                        <a:latin typeface="Times New Roman"/>
                        <a:ea typeface="Times New Roman"/>
                      </a:endParaRPr>
                    </a:p>
                  </a:txBody>
                  <a:tcPr marL="57501" marR="57501" marT="0" marB="0"/>
                </a:tc>
              </a:tr>
              <a:tr h="448809">
                <a:tc>
                  <a:txBody>
                    <a:bodyPr/>
                    <a:lstStyle/>
                    <a:p>
                      <a:pPr>
                        <a:lnSpc>
                          <a:spcPct val="200000"/>
                        </a:lnSpc>
                        <a:spcBef>
                          <a:spcPts val="1200"/>
                        </a:spcBef>
                        <a:spcAft>
                          <a:spcPts val="0"/>
                        </a:spcAft>
                      </a:pPr>
                      <a:r>
                        <a:rPr lang="en-GB" sz="1400">
                          <a:effectLst/>
                        </a:rPr>
                        <a:t>Area </a:t>
                      </a:r>
                      <a:endParaRPr lang="en-GB" sz="140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dirty="0">
                          <a:effectLst/>
                        </a:rPr>
                        <a:t>2,292km2</a:t>
                      </a:r>
                      <a:endParaRPr lang="en-GB" sz="1400" dirty="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a:effectLst/>
                        </a:rPr>
                        <a:t>300 km2</a:t>
                      </a:r>
                      <a:endParaRPr lang="en-GB" sz="140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a:effectLst/>
                        </a:rPr>
                        <a:t>1,600km2</a:t>
                      </a:r>
                      <a:endParaRPr lang="en-GB" sz="1400">
                        <a:effectLst/>
                        <a:latin typeface="Times New Roman"/>
                        <a:ea typeface="Times New Roman"/>
                      </a:endParaRPr>
                    </a:p>
                  </a:txBody>
                  <a:tcPr marL="57501" marR="57501" marT="0" marB="0"/>
                </a:tc>
              </a:tr>
              <a:tr h="897618">
                <a:tc>
                  <a:txBody>
                    <a:bodyPr/>
                    <a:lstStyle/>
                    <a:p>
                      <a:pPr>
                        <a:lnSpc>
                          <a:spcPct val="200000"/>
                        </a:lnSpc>
                        <a:spcBef>
                          <a:spcPts val="1200"/>
                        </a:spcBef>
                        <a:spcAft>
                          <a:spcPts val="0"/>
                        </a:spcAft>
                      </a:pPr>
                      <a:r>
                        <a:rPr lang="en-GB" sz="1400" dirty="0">
                          <a:effectLst/>
                        </a:rPr>
                        <a:t>Established as National Park</a:t>
                      </a:r>
                      <a:endParaRPr lang="en-GB" sz="1400" dirty="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dirty="0">
                          <a:effectLst/>
                        </a:rPr>
                        <a:t>1951</a:t>
                      </a:r>
                      <a:endParaRPr lang="en-GB" sz="1400" dirty="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a:effectLst/>
                        </a:rPr>
                        <a:t>2005</a:t>
                      </a:r>
                      <a:endParaRPr lang="en-GB" sz="140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a:effectLst/>
                        </a:rPr>
                        <a:t>2009</a:t>
                      </a:r>
                      <a:endParaRPr lang="en-GB" sz="1400">
                        <a:effectLst/>
                        <a:latin typeface="Times New Roman"/>
                        <a:ea typeface="Times New Roman"/>
                      </a:endParaRPr>
                    </a:p>
                  </a:txBody>
                  <a:tcPr marL="57501" marR="57501" marT="0" marB="0"/>
                </a:tc>
              </a:tr>
              <a:tr h="448809">
                <a:tc>
                  <a:txBody>
                    <a:bodyPr/>
                    <a:lstStyle/>
                    <a:p>
                      <a:pPr>
                        <a:lnSpc>
                          <a:spcPct val="200000"/>
                        </a:lnSpc>
                        <a:spcBef>
                          <a:spcPts val="1200"/>
                        </a:spcBef>
                        <a:spcAft>
                          <a:spcPts val="0"/>
                        </a:spcAft>
                      </a:pPr>
                      <a:r>
                        <a:rPr lang="en-GB" sz="1400">
                          <a:effectLst/>
                        </a:rPr>
                        <a:t>Residents</a:t>
                      </a:r>
                      <a:endParaRPr lang="en-GB" sz="140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dirty="0">
                          <a:effectLst/>
                        </a:rPr>
                        <a:t>40,800</a:t>
                      </a:r>
                      <a:endParaRPr lang="en-GB" sz="1400" dirty="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a:effectLst/>
                        </a:rPr>
                        <a:t>34,500</a:t>
                      </a:r>
                      <a:endParaRPr lang="en-GB" sz="140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a:effectLst/>
                        </a:rPr>
                        <a:t>107,000</a:t>
                      </a:r>
                      <a:endParaRPr lang="en-GB" sz="1400">
                        <a:effectLst/>
                        <a:latin typeface="Times New Roman"/>
                        <a:ea typeface="Times New Roman"/>
                      </a:endParaRPr>
                    </a:p>
                  </a:txBody>
                  <a:tcPr marL="57501" marR="57501" marT="0" marB="0"/>
                </a:tc>
              </a:tr>
              <a:tr h="448809">
                <a:tc>
                  <a:txBody>
                    <a:bodyPr/>
                    <a:lstStyle/>
                    <a:p>
                      <a:pPr>
                        <a:lnSpc>
                          <a:spcPct val="200000"/>
                        </a:lnSpc>
                        <a:spcBef>
                          <a:spcPts val="1200"/>
                        </a:spcBef>
                        <a:spcAft>
                          <a:spcPts val="0"/>
                        </a:spcAft>
                      </a:pPr>
                      <a:r>
                        <a:rPr lang="en-GB" sz="1400">
                          <a:effectLst/>
                        </a:rPr>
                        <a:t>Visitor days</a:t>
                      </a:r>
                      <a:endParaRPr lang="en-GB" sz="140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dirty="0">
                          <a:effectLst/>
                        </a:rPr>
                        <a:t>15 million</a:t>
                      </a:r>
                      <a:endParaRPr lang="en-GB" sz="1400" dirty="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dirty="0">
                          <a:effectLst/>
                        </a:rPr>
                        <a:t>13.5 million </a:t>
                      </a:r>
                      <a:endParaRPr lang="en-GB" sz="1400" dirty="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a:effectLst/>
                        </a:rPr>
                        <a:t>39 million </a:t>
                      </a:r>
                      <a:endParaRPr lang="en-GB" sz="1400">
                        <a:effectLst/>
                        <a:latin typeface="Times New Roman"/>
                        <a:ea typeface="Times New Roman"/>
                      </a:endParaRPr>
                    </a:p>
                  </a:txBody>
                  <a:tcPr marL="57501" marR="57501" marT="0" marB="0"/>
                </a:tc>
              </a:tr>
              <a:tr h="1351045">
                <a:tc>
                  <a:txBody>
                    <a:bodyPr/>
                    <a:lstStyle/>
                    <a:p>
                      <a:pPr>
                        <a:lnSpc>
                          <a:spcPct val="200000"/>
                        </a:lnSpc>
                        <a:spcBef>
                          <a:spcPts val="1200"/>
                        </a:spcBef>
                        <a:spcAft>
                          <a:spcPts val="0"/>
                        </a:spcAft>
                      </a:pPr>
                      <a:r>
                        <a:rPr lang="en-GB" sz="1400">
                          <a:effectLst/>
                        </a:rPr>
                        <a:t>Visitor contribution to economy</a:t>
                      </a:r>
                      <a:endParaRPr lang="en-GB" sz="140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a:effectLst/>
                        </a:rPr>
                        <a:t>£2.2 billion</a:t>
                      </a:r>
                      <a:endParaRPr lang="en-GB" sz="140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dirty="0">
                          <a:effectLst/>
                        </a:rPr>
                        <a:t>£123 million </a:t>
                      </a:r>
                    </a:p>
                    <a:p>
                      <a:pPr>
                        <a:lnSpc>
                          <a:spcPct val="200000"/>
                        </a:lnSpc>
                        <a:spcBef>
                          <a:spcPts val="1200"/>
                        </a:spcBef>
                        <a:spcAft>
                          <a:spcPts val="0"/>
                        </a:spcAft>
                      </a:pPr>
                      <a:r>
                        <a:rPr lang="en-GB" sz="1400" dirty="0">
                          <a:effectLst/>
                        </a:rPr>
                        <a:t> </a:t>
                      </a:r>
                      <a:endParaRPr lang="en-GB" sz="1400" dirty="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a:effectLst/>
                        </a:rPr>
                        <a:t>£333 million </a:t>
                      </a:r>
                    </a:p>
                    <a:p>
                      <a:pPr>
                        <a:lnSpc>
                          <a:spcPct val="200000"/>
                        </a:lnSpc>
                        <a:spcBef>
                          <a:spcPts val="1200"/>
                        </a:spcBef>
                        <a:spcAft>
                          <a:spcPts val="0"/>
                        </a:spcAft>
                      </a:pPr>
                      <a:r>
                        <a:rPr lang="en-GB" sz="1400">
                          <a:effectLst/>
                        </a:rPr>
                        <a:t> </a:t>
                      </a:r>
                      <a:endParaRPr lang="en-GB" sz="1400">
                        <a:effectLst/>
                        <a:latin typeface="Times New Roman"/>
                        <a:ea typeface="Times New Roman"/>
                      </a:endParaRPr>
                    </a:p>
                  </a:txBody>
                  <a:tcPr marL="57501" marR="57501" marT="0" marB="0"/>
                </a:tc>
              </a:tr>
              <a:tr h="897618">
                <a:tc>
                  <a:txBody>
                    <a:bodyPr/>
                    <a:lstStyle/>
                    <a:p>
                      <a:pPr>
                        <a:lnSpc>
                          <a:spcPct val="200000"/>
                        </a:lnSpc>
                        <a:spcBef>
                          <a:spcPts val="1200"/>
                        </a:spcBef>
                        <a:spcAft>
                          <a:spcPts val="0"/>
                        </a:spcAft>
                      </a:pPr>
                      <a:r>
                        <a:rPr lang="en-GB" sz="1400">
                          <a:effectLst/>
                        </a:rPr>
                        <a:t>Jobs created by tourism</a:t>
                      </a:r>
                      <a:endParaRPr lang="en-GB" sz="140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dirty="0">
                          <a:effectLst/>
                        </a:rPr>
                        <a:t>15,244</a:t>
                      </a:r>
                      <a:endParaRPr lang="en-GB" sz="1400" dirty="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dirty="0">
                          <a:effectLst/>
                        </a:rPr>
                        <a:t>2,451</a:t>
                      </a:r>
                      <a:endParaRPr lang="en-GB" sz="1400" dirty="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dirty="0">
                          <a:effectLst/>
                        </a:rPr>
                        <a:t>5,000</a:t>
                      </a:r>
                      <a:endParaRPr lang="en-GB" sz="1400" dirty="0">
                        <a:effectLst/>
                        <a:latin typeface="Times New Roman"/>
                        <a:ea typeface="Times New Roman"/>
                      </a:endParaRPr>
                    </a:p>
                  </a:txBody>
                  <a:tcPr marL="57501" marR="57501" marT="0" marB="0"/>
                </a:tc>
              </a:tr>
              <a:tr h="1351045">
                <a:tc>
                  <a:txBody>
                    <a:bodyPr/>
                    <a:lstStyle/>
                    <a:p>
                      <a:pPr>
                        <a:lnSpc>
                          <a:spcPct val="200000"/>
                        </a:lnSpc>
                        <a:spcBef>
                          <a:spcPts val="1200"/>
                        </a:spcBef>
                        <a:spcAft>
                          <a:spcPts val="0"/>
                        </a:spcAft>
                      </a:pPr>
                      <a:r>
                        <a:rPr lang="en-GB" sz="1400" dirty="0">
                          <a:effectLst/>
                        </a:rPr>
                        <a:t>% visitors arriving by motorised vehicle</a:t>
                      </a:r>
                      <a:endParaRPr lang="en-GB" sz="1400" dirty="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dirty="0">
                          <a:effectLst/>
                        </a:rPr>
                        <a:t>85%</a:t>
                      </a:r>
                      <a:endParaRPr lang="en-GB" sz="1400" dirty="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dirty="0">
                          <a:effectLst/>
                        </a:rPr>
                        <a:t>85%</a:t>
                      </a:r>
                      <a:endParaRPr lang="en-GB" sz="1400" dirty="0">
                        <a:effectLst/>
                        <a:latin typeface="Times New Roman"/>
                        <a:ea typeface="Times New Roman"/>
                      </a:endParaRPr>
                    </a:p>
                  </a:txBody>
                  <a:tcPr marL="57501" marR="57501" marT="0" marB="0"/>
                </a:tc>
                <a:tc>
                  <a:txBody>
                    <a:bodyPr/>
                    <a:lstStyle/>
                    <a:p>
                      <a:pPr>
                        <a:lnSpc>
                          <a:spcPct val="200000"/>
                        </a:lnSpc>
                        <a:spcBef>
                          <a:spcPts val="1200"/>
                        </a:spcBef>
                        <a:spcAft>
                          <a:spcPts val="0"/>
                        </a:spcAft>
                      </a:pPr>
                      <a:r>
                        <a:rPr lang="en-GB" sz="1400" dirty="0">
                          <a:effectLst/>
                        </a:rPr>
                        <a:t>80%</a:t>
                      </a:r>
                      <a:endParaRPr lang="en-GB" sz="1400" dirty="0">
                        <a:effectLst/>
                        <a:latin typeface="Times New Roman"/>
                        <a:ea typeface="Times New Roman"/>
                      </a:endParaRPr>
                    </a:p>
                  </a:txBody>
                  <a:tcPr marL="57501" marR="57501" marT="0" marB="0"/>
                </a:tc>
              </a:tr>
            </a:tbl>
          </a:graphicData>
        </a:graphic>
      </p:graphicFrame>
    </p:spTree>
    <p:extLst>
      <p:ext uri="{BB962C8B-B14F-4D97-AF65-F5344CB8AC3E}">
        <p14:creationId xmlns:p14="http://schemas.microsoft.com/office/powerpoint/2010/main" val="26406672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started</a:t>
            </a:r>
            <a:endParaRPr lang="en-GB" dirty="0"/>
          </a:p>
        </p:txBody>
      </p:sp>
      <p:sp>
        <p:nvSpPr>
          <p:cNvPr id="3" name="Content Placeholder 2"/>
          <p:cNvSpPr>
            <a:spLocks noGrp="1"/>
          </p:cNvSpPr>
          <p:nvPr>
            <p:ph idx="1"/>
          </p:nvPr>
        </p:nvSpPr>
        <p:spPr/>
        <p:txBody>
          <a:bodyPr>
            <a:normAutofit lnSpcReduction="10000"/>
          </a:bodyPr>
          <a:lstStyle/>
          <a:p>
            <a:r>
              <a:rPr lang="en-GB" i="1" dirty="0"/>
              <a:t>The Park authority have a culture of just go and get on with it, if it’s a good idea….  I would argue that giving money to non-transport organisations to do transport solutions is a highly cost effective way of getting stuff done because transport authorities are large, cumbersome authorities that take a 1000 years to decide to do anything. Whereas we just think, let’s get on with it…  We’re solutions focussed…. People recognised that in order for it to work it couldn’t be designed by committee.  The CEO was brave to allow me to do this.  [3]</a:t>
            </a:r>
            <a:endParaRPr lang="en-GB" dirty="0"/>
          </a:p>
          <a:p>
            <a:r>
              <a:rPr lang="en-GB" i="1" dirty="0" smtClean="0"/>
              <a:t>They </a:t>
            </a:r>
            <a:r>
              <a:rPr lang="en-GB" i="1" dirty="0"/>
              <a:t>had a difficult time with that  [the delivery] because they hadn’t really sorted out the governance before they submitted the bid.  Cumbria County Council was the accountable body and once they got the money they talked about how it was going to be delivered and they hadn’t really bottomed that out before.    [5]</a:t>
            </a:r>
            <a:endParaRPr lang="en-GB" dirty="0"/>
          </a:p>
          <a:p>
            <a:endParaRPr lang="en-GB" dirty="0"/>
          </a:p>
        </p:txBody>
      </p:sp>
    </p:spTree>
    <p:extLst>
      <p:ext uri="{BB962C8B-B14F-4D97-AF65-F5344CB8AC3E}">
        <p14:creationId xmlns:p14="http://schemas.microsoft.com/office/powerpoint/2010/main" val="25682482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 private sector roles</a:t>
            </a:r>
            <a:endParaRPr lang="en-GB" dirty="0"/>
          </a:p>
        </p:txBody>
      </p:sp>
      <p:sp>
        <p:nvSpPr>
          <p:cNvPr id="3" name="Content Placeholder 2"/>
          <p:cNvSpPr>
            <a:spLocks noGrp="1"/>
          </p:cNvSpPr>
          <p:nvPr>
            <p:ph idx="1"/>
          </p:nvPr>
        </p:nvSpPr>
        <p:spPr/>
        <p:txBody>
          <a:bodyPr/>
          <a:lstStyle/>
          <a:p>
            <a:r>
              <a:rPr lang="en-GB" i="1" dirty="0"/>
              <a:t>One of the beauties of our involvement is that we are largely free of bureaucracy that the County Council and the National Parks have and that allows us to respond quickly. [2]</a:t>
            </a:r>
            <a:endParaRPr lang="en-GB" dirty="0"/>
          </a:p>
          <a:p>
            <a:r>
              <a:rPr lang="en-GB" i="1" dirty="0" smtClean="0"/>
              <a:t>The </a:t>
            </a:r>
            <a:r>
              <a:rPr lang="en-GB" i="1" dirty="0"/>
              <a:t>real world is quite messy and complicated and what we like to do is create frameworks for working so that it makes the real world a bit less complicated, so that other people have a clearer understanding of what our shared priorities or aligned priorities are. [3]</a:t>
            </a:r>
            <a:endParaRPr lang="en-GB" dirty="0"/>
          </a:p>
          <a:p>
            <a:endParaRPr lang="en-GB" dirty="0"/>
          </a:p>
        </p:txBody>
      </p:sp>
    </p:spTree>
    <p:extLst>
      <p:ext uri="{BB962C8B-B14F-4D97-AF65-F5344CB8AC3E}">
        <p14:creationId xmlns:p14="http://schemas.microsoft.com/office/powerpoint/2010/main" val="36484685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emphasis on visitors</a:t>
            </a:r>
            <a:endParaRPr lang="en-GB" dirty="0"/>
          </a:p>
        </p:txBody>
      </p:sp>
      <p:sp>
        <p:nvSpPr>
          <p:cNvPr id="3" name="Content Placeholder 2"/>
          <p:cNvSpPr>
            <a:spLocks noGrp="1"/>
          </p:cNvSpPr>
          <p:nvPr>
            <p:ph idx="1"/>
          </p:nvPr>
        </p:nvSpPr>
        <p:spPr/>
        <p:txBody>
          <a:bodyPr/>
          <a:lstStyle/>
          <a:p>
            <a:r>
              <a:rPr lang="en-GB" i="1" dirty="0"/>
              <a:t>…there is a resident population of </a:t>
            </a:r>
            <a:r>
              <a:rPr lang="en-GB" i="1" dirty="0" smtClean="0"/>
              <a:t>40,000 </a:t>
            </a:r>
            <a:r>
              <a:rPr lang="en-GB" i="1" dirty="0"/>
              <a:t>and 16 million visitors a year, so if you really want to achieve some significant carbon reduction in terms of travel behaviour you need to work on visitors</a:t>
            </a:r>
            <a:r>
              <a:rPr lang="en-GB" i="1" dirty="0" smtClean="0"/>
              <a:t>…</a:t>
            </a:r>
          </a:p>
          <a:p>
            <a:r>
              <a:rPr lang="en-GB" i="1" dirty="0" smtClean="0"/>
              <a:t>We </a:t>
            </a:r>
            <a:r>
              <a:rPr lang="en-GB" i="1" dirty="0"/>
              <a:t>always went into it that it would be easier to influence visitor travel behaviour than residents.  They have more time and are more amenable. </a:t>
            </a:r>
            <a:endParaRPr lang="en-GB" i="1" dirty="0" smtClean="0"/>
          </a:p>
          <a:p>
            <a:r>
              <a:rPr lang="en-GB" i="1" dirty="0" smtClean="0"/>
              <a:t>Open </a:t>
            </a:r>
            <a:r>
              <a:rPr lang="en-GB" i="1" dirty="0"/>
              <a:t>to new experiences perhaps…. There is also the link between a behaviour change on holiday and carrying on with that behaviour at home. [1] </a:t>
            </a:r>
            <a:endParaRPr lang="en-GB" dirty="0"/>
          </a:p>
          <a:p>
            <a:endParaRPr lang="en-GB" dirty="0"/>
          </a:p>
        </p:txBody>
      </p:sp>
    </p:spTree>
    <p:extLst>
      <p:ext uri="{BB962C8B-B14F-4D97-AF65-F5344CB8AC3E}">
        <p14:creationId xmlns:p14="http://schemas.microsoft.com/office/powerpoint/2010/main" val="23193777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9735"/>
            <a:ext cx="8496944" cy="580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GB" dirty="0" smtClean="0"/>
              <a:t>Overview</a:t>
            </a:r>
            <a:endParaRPr lang="en-GB" dirty="0"/>
          </a:p>
        </p:txBody>
      </p:sp>
      <p:sp>
        <p:nvSpPr>
          <p:cNvPr id="6" name="Content Placeholder 5"/>
          <p:cNvSpPr>
            <a:spLocks noGrp="1"/>
          </p:cNvSpPr>
          <p:nvPr>
            <p:ph idx="1"/>
          </p:nvPr>
        </p:nvSpPr>
        <p:spPr>
          <a:xfrm>
            <a:off x="498376" y="1988840"/>
            <a:ext cx="8003232" cy="4205064"/>
          </a:xfrm>
        </p:spPr>
        <p:txBody>
          <a:bodyPr/>
          <a:lstStyle/>
          <a:p>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a:solidFill>
                <a:schemeClr val="bg1"/>
              </a:solidFill>
            </a:endParaRPr>
          </a:p>
          <a:p>
            <a:r>
              <a:rPr lang="en-GB" dirty="0" smtClean="0">
                <a:solidFill>
                  <a:schemeClr val="bg1"/>
                </a:solidFill>
              </a:rPr>
              <a:t>Issues of visitor travel planning</a:t>
            </a:r>
          </a:p>
          <a:p>
            <a:r>
              <a:rPr lang="en-GB" dirty="0" smtClean="0">
                <a:solidFill>
                  <a:schemeClr val="bg1"/>
                </a:solidFill>
              </a:rPr>
              <a:t>The benefits of visitor travel planning</a:t>
            </a:r>
          </a:p>
          <a:p>
            <a:r>
              <a:rPr lang="en-GB" dirty="0" smtClean="0">
                <a:solidFill>
                  <a:schemeClr val="bg1"/>
                </a:solidFill>
              </a:rPr>
              <a:t>The process – partnership working</a:t>
            </a:r>
          </a:p>
          <a:p>
            <a:r>
              <a:rPr lang="en-GB" dirty="0" smtClean="0">
                <a:solidFill>
                  <a:schemeClr val="bg1"/>
                </a:solidFill>
              </a:rPr>
              <a:t>Methods</a:t>
            </a:r>
          </a:p>
          <a:p>
            <a:r>
              <a:rPr lang="en-GB" dirty="0" smtClean="0">
                <a:solidFill>
                  <a:schemeClr val="bg1"/>
                </a:solidFill>
              </a:rPr>
              <a:t>Findings</a:t>
            </a:r>
          </a:p>
          <a:p>
            <a:endParaRPr lang="en-GB" dirty="0"/>
          </a:p>
        </p:txBody>
      </p:sp>
    </p:spTree>
    <p:extLst>
      <p:ext uri="{BB962C8B-B14F-4D97-AF65-F5344CB8AC3E}">
        <p14:creationId xmlns:p14="http://schemas.microsoft.com/office/powerpoint/2010/main" val="13775501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emphasis on visitors</a:t>
            </a:r>
          </a:p>
        </p:txBody>
      </p:sp>
      <p:sp>
        <p:nvSpPr>
          <p:cNvPr id="3" name="Content Placeholder 2"/>
          <p:cNvSpPr>
            <a:spLocks noGrp="1"/>
          </p:cNvSpPr>
          <p:nvPr>
            <p:ph idx="1"/>
          </p:nvPr>
        </p:nvSpPr>
        <p:spPr/>
        <p:txBody>
          <a:bodyPr/>
          <a:lstStyle/>
          <a:p>
            <a:r>
              <a:rPr lang="en-GB" i="1" dirty="0"/>
              <a:t>If we are going to create world-class visitor experiences with prosperous economies which drive sustainable communities then sustainable tourism has to be central to that, to the world-class visitor experience. Being stuck in a traffic jam is not a world-class experience. so it is key to improve the sustainable transport alternative…if you can make the journey part of the day out then people will use it…. And if you give people a world class visitor experience they will pay a commercial rate for that and therefore you can sustain that. [9]</a:t>
            </a:r>
            <a:endParaRPr lang="en-GB" dirty="0"/>
          </a:p>
          <a:p>
            <a:endParaRPr lang="en-GB" dirty="0"/>
          </a:p>
        </p:txBody>
      </p:sp>
    </p:spTree>
    <p:extLst>
      <p:ext uri="{BB962C8B-B14F-4D97-AF65-F5344CB8AC3E}">
        <p14:creationId xmlns:p14="http://schemas.microsoft.com/office/powerpoint/2010/main" val="5143276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emphasis on visitors</a:t>
            </a:r>
          </a:p>
        </p:txBody>
      </p:sp>
      <p:sp>
        <p:nvSpPr>
          <p:cNvPr id="3" name="Content Placeholder 2"/>
          <p:cNvSpPr>
            <a:spLocks noGrp="1"/>
          </p:cNvSpPr>
          <p:nvPr>
            <p:ph idx="1"/>
          </p:nvPr>
        </p:nvSpPr>
        <p:spPr/>
        <p:txBody>
          <a:bodyPr/>
          <a:lstStyle/>
          <a:p>
            <a:r>
              <a:rPr lang="en-GB" i="1" dirty="0"/>
              <a:t>The private sector see transport as a secondary thing. They see the visitor experience as the most important thing. It’s difficult to engage them by saying how important sustainable visitor transport is, but they are interested in the visitor experience. [2]</a:t>
            </a:r>
            <a:endParaRPr lang="en-GB" dirty="0"/>
          </a:p>
          <a:p>
            <a:endParaRPr lang="en-GB" dirty="0"/>
          </a:p>
        </p:txBody>
      </p:sp>
    </p:spTree>
    <p:extLst>
      <p:ext uri="{BB962C8B-B14F-4D97-AF65-F5344CB8AC3E}">
        <p14:creationId xmlns:p14="http://schemas.microsoft.com/office/powerpoint/2010/main" val="28185964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emphasis on visitors</a:t>
            </a:r>
          </a:p>
        </p:txBody>
      </p:sp>
      <p:sp>
        <p:nvSpPr>
          <p:cNvPr id="3" name="Content Placeholder 2"/>
          <p:cNvSpPr>
            <a:spLocks noGrp="1"/>
          </p:cNvSpPr>
          <p:nvPr>
            <p:ph idx="1"/>
          </p:nvPr>
        </p:nvSpPr>
        <p:spPr/>
        <p:txBody>
          <a:bodyPr/>
          <a:lstStyle/>
          <a:p>
            <a:r>
              <a:rPr lang="en-GB" i="1" dirty="0"/>
              <a:t>The county council pay lip service to visitor transport, they are much more interested in moving residents and the business community around and frankly they are not that bothered about the visitor because they don’t vote.  They have no statutory requirement and they tend to back off.  If you look at their objectives outside of the LSTF bid, it’s about ease of access to work or schools or doctors and shops. But if they really want to make some bite sized chunks into carbon reduction, congestion, air quality, then they should be going for the visitor. [2]</a:t>
            </a:r>
            <a:endParaRPr lang="en-GB" dirty="0"/>
          </a:p>
          <a:p>
            <a:endParaRPr lang="en-GB" dirty="0"/>
          </a:p>
        </p:txBody>
      </p:sp>
    </p:spTree>
    <p:extLst>
      <p:ext uri="{BB962C8B-B14F-4D97-AF65-F5344CB8AC3E}">
        <p14:creationId xmlns:p14="http://schemas.microsoft.com/office/powerpoint/2010/main" val="25951150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Community resistance</a:t>
            </a:r>
            <a:endParaRPr lang="en-GB" dirty="0"/>
          </a:p>
        </p:txBody>
      </p:sp>
      <p:sp>
        <p:nvSpPr>
          <p:cNvPr id="3" name="Content Placeholder 2"/>
          <p:cNvSpPr>
            <a:spLocks noGrp="1"/>
          </p:cNvSpPr>
          <p:nvPr>
            <p:ph idx="1"/>
          </p:nvPr>
        </p:nvSpPr>
        <p:spPr/>
        <p:txBody>
          <a:bodyPr/>
          <a:lstStyle/>
          <a:p>
            <a:r>
              <a:rPr lang="en-GB" i="1" dirty="0"/>
              <a:t>Some community groups have complained … but when we speak to them they realise there is a benefit.  It’s more a perception than a reality….Communicating with the local community was not built into the project, and that perhaps was a weakness particularly at the beginning as there wasn’t any lead time. The announcement came, the money was available, and … that turned very quickly into we need to deliver and spend the money. I think we missed an opportunity to engage local residents after the bid announcement had been made. [5</a:t>
            </a:r>
            <a:endParaRPr lang="en-GB" dirty="0"/>
          </a:p>
        </p:txBody>
      </p:sp>
    </p:spTree>
    <p:extLst>
      <p:ext uri="{BB962C8B-B14F-4D97-AF65-F5344CB8AC3E}">
        <p14:creationId xmlns:p14="http://schemas.microsoft.com/office/powerpoint/2010/main" val="6819120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a:t>
            </a:r>
            <a:endParaRPr lang="en-GB" dirty="0"/>
          </a:p>
        </p:txBody>
      </p:sp>
      <p:sp>
        <p:nvSpPr>
          <p:cNvPr id="3" name="Content Placeholder 2"/>
          <p:cNvSpPr>
            <a:spLocks noGrp="1"/>
          </p:cNvSpPr>
          <p:nvPr>
            <p:ph idx="1"/>
          </p:nvPr>
        </p:nvSpPr>
        <p:spPr/>
        <p:txBody>
          <a:bodyPr>
            <a:normAutofit fontScale="77500" lnSpcReduction="20000"/>
          </a:bodyPr>
          <a:lstStyle/>
          <a:p>
            <a:pPr marL="114300" indent="0">
              <a:buNone/>
            </a:pPr>
            <a:r>
              <a:rPr lang="en-GB" dirty="0" smtClean="0"/>
              <a:t>To </a:t>
            </a:r>
            <a:r>
              <a:rPr lang="en-GB" dirty="0"/>
              <a:t>visitors:</a:t>
            </a:r>
          </a:p>
          <a:p>
            <a:r>
              <a:rPr lang="en-GB" i="1" dirty="0"/>
              <a:t>We need to market behaviour change to visitors or we can’t change anything.  So marketing is crucial and it was a big part of the bid</a:t>
            </a:r>
            <a:r>
              <a:rPr lang="en-GB" i="1" dirty="0" smtClean="0"/>
              <a:t>. </a:t>
            </a:r>
            <a:r>
              <a:rPr lang="en-GB" i="1" dirty="0"/>
              <a:t>[10]</a:t>
            </a:r>
            <a:endParaRPr lang="en-GB" dirty="0"/>
          </a:p>
          <a:p>
            <a:pPr marL="114300" indent="0">
              <a:buNone/>
            </a:pPr>
            <a:r>
              <a:rPr lang="en-GB" dirty="0" smtClean="0"/>
              <a:t>With </a:t>
            </a:r>
            <a:r>
              <a:rPr lang="en-GB" dirty="0"/>
              <a:t>businesses:</a:t>
            </a:r>
          </a:p>
          <a:p>
            <a:r>
              <a:rPr lang="en-GB" i="1" dirty="0"/>
              <a:t>We [public sector]  need to be a bit less lazy and talk more business speak, frame whole propositions, questions and problems in the language, context and ethos of the private sector because if the private sector don’t want to pick it up we just end up pouring public money down a hole. [3]</a:t>
            </a:r>
            <a:endParaRPr lang="en-GB" dirty="0"/>
          </a:p>
          <a:p>
            <a:pPr marL="114300" indent="0">
              <a:buNone/>
            </a:pPr>
            <a:r>
              <a:rPr lang="en-GB" dirty="0"/>
              <a:t>The Local Economic Partnerships in order to gain their support:</a:t>
            </a:r>
          </a:p>
          <a:p>
            <a:r>
              <a:rPr lang="en-GB" i="1" dirty="0"/>
              <a:t>The LEPS are all about economic growth.  Our focus is on sustainable tourism and we need to attract new types of visitor – ones who have economic contribution but not arriving by car and the offer has to appeal to them.  If you can make the economic case then the LEPs are supportive. </a:t>
            </a:r>
            <a:r>
              <a:rPr lang="en-GB" i="1" dirty="0" smtClean="0"/>
              <a:t>[</a:t>
            </a:r>
            <a:r>
              <a:rPr lang="en-GB" i="1" dirty="0"/>
              <a:t>13] </a:t>
            </a:r>
            <a:endParaRPr lang="en-GB" dirty="0"/>
          </a:p>
          <a:p>
            <a:pPr marL="114300" indent="0">
              <a:buNone/>
            </a:pPr>
            <a:r>
              <a:rPr lang="en-GB" dirty="0"/>
              <a:t>And with residents </a:t>
            </a:r>
            <a:r>
              <a:rPr lang="en-GB" dirty="0" smtClean="0"/>
              <a:t>:</a:t>
            </a:r>
            <a:endParaRPr lang="en-GB" dirty="0"/>
          </a:p>
          <a:p>
            <a:r>
              <a:rPr lang="en-GB" i="1" dirty="0"/>
              <a:t>…if anything does look like it is presenting a change it has to be carefully communicated. We stated that this would enable people to make a choice and that it would make sustainable transport easier and that residents could use that too</a:t>
            </a:r>
            <a:r>
              <a:rPr lang="en-GB" i="1" dirty="0" smtClean="0"/>
              <a:t>. </a:t>
            </a:r>
            <a:r>
              <a:rPr lang="en-GB" i="1" dirty="0"/>
              <a:t>[10</a:t>
            </a:r>
            <a:r>
              <a:rPr lang="en-GB" i="1" dirty="0" smtClean="0"/>
              <a:t>]</a:t>
            </a:r>
            <a:endParaRPr lang="en-GB" dirty="0"/>
          </a:p>
        </p:txBody>
      </p:sp>
    </p:spTree>
    <p:extLst>
      <p:ext uri="{BB962C8B-B14F-4D97-AF65-F5344CB8AC3E}">
        <p14:creationId xmlns:p14="http://schemas.microsoft.com/office/powerpoint/2010/main" val="41674254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Governance / government</a:t>
            </a:r>
            <a:endParaRPr lang="en-GB" dirty="0"/>
          </a:p>
        </p:txBody>
      </p:sp>
      <p:sp>
        <p:nvSpPr>
          <p:cNvPr id="3" name="Content Placeholder 2"/>
          <p:cNvSpPr>
            <a:spLocks noGrp="1"/>
          </p:cNvSpPr>
          <p:nvPr>
            <p:ph idx="1"/>
          </p:nvPr>
        </p:nvSpPr>
        <p:spPr/>
        <p:txBody>
          <a:bodyPr>
            <a:normAutofit lnSpcReduction="10000"/>
          </a:bodyPr>
          <a:lstStyle/>
          <a:p>
            <a:r>
              <a:rPr lang="en-GB" i="1" dirty="0"/>
              <a:t>It’s best to leave local politics out of it and we try not to involve local councillors… we try to get on with things… you should not have councillors running schemes as they become political and we want to get on without interference.[15</a:t>
            </a:r>
            <a:r>
              <a:rPr lang="en-GB" i="1" dirty="0" smtClean="0"/>
              <a:t>]</a:t>
            </a:r>
          </a:p>
          <a:p>
            <a:r>
              <a:rPr lang="en-GB" i="1" dirty="0"/>
              <a:t>… the political environment wasn't easy. The National Parks has a board which is made up of elected members and nationally appointed… all are meant to operate in the interest of the National Park as a whole but obviously this doesn't happen in reality and some want to fight for funding to be spent in their particular area. I remember examples of x being called up directly by members asking what was happening in their constituency, she spent much time on the phone talking to members about this, thus allowing the political culture to develop where members got involved in real hands on decisions instead of taking the strategic decisions. </a:t>
            </a:r>
            <a:endParaRPr lang="en-GB" dirty="0"/>
          </a:p>
          <a:p>
            <a:endParaRPr lang="en-GB" dirty="0"/>
          </a:p>
        </p:txBody>
      </p:sp>
    </p:spTree>
    <p:extLst>
      <p:ext uri="{BB962C8B-B14F-4D97-AF65-F5344CB8AC3E}">
        <p14:creationId xmlns:p14="http://schemas.microsoft.com/office/powerpoint/2010/main" val="28226716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Sort-termism</a:t>
            </a:r>
            <a:endParaRPr lang="en-GB" dirty="0"/>
          </a:p>
        </p:txBody>
      </p:sp>
      <p:sp>
        <p:nvSpPr>
          <p:cNvPr id="3" name="Content Placeholder 2"/>
          <p:cNvSpPr>
            <a:spLocks noGrp="1"/>
          </p:cNvSpPr>
          <p:nvPr>
            <p:ph idx="1"/>
          </p:nvPr>
        </p:nvSpPr>
        <p:spPr/>
        <p:txBody>
          <a:bodyPr/>
          <a:lstStyle/>
          <a:p>
            <a:r>
              <a:rPr lang="en-GB" i="1" dirty="0"/>
              <a:t>Funding should not be time-limited.  It takes longer than three years and then it ends up being not about what needs to be done, about what money is available and what can be done in that time. [15]</a:t>
            </a:r>
            <a:endParaRPr lang="en-GB" dirty="0"/>
          </a:p>
          <a:p>
            <a:endParaRPr lang="en-GB" dirty="0"/>
          </a:p>
        </p:txBody>
      </p:sp>
    </p:spTree>
    <p:extLst>
      <p:ext uri="{BB962C8B-B14F-4D97-AF65-F5344CB8AC3E}">
        <p14:creationId xmlns:p14="http://schemas.microsoft.com/office/powerpoint/2010/main" val="69184953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38736" cy="1143000"/>
          </a:xfrm>
        </p:spPr>
        <p:txBody>
          <a:bodyPr/>
          <a:lstStyle/>
          <a:p>
            <a:r>
              <a:rPr lang="en-GB" dirty="0" smtClean="0"/>
              <a:t>Enablers</a:t>
            </a:r>
            <a:endParaRPr lang="en-GB" dirty="0"/>
          </a:p>
        </p:txBody>
      </p:sp>
      <p:sp>
        <p:nvSpPr>
          <p:cNvPr id="3" name="Content Placeholder 2"/>
          <p:cNvSpPr>
            <a:spLocks noGrp="1"/>
          </p:cNvSpPr>
          <p:nvPr>
            <p:ph idx="1"/>
          </p:nvPr>
        </p:nvSpPr>
        <p:spPr>
          <a:xfrm>
            <a:off x="323528" y="1268760"/>
            <a:ext cx="3754760" cy="4421088"/>
          </a:xfrm>
        </p:spPr>
        <p:txBody>
          <a:bodyPr/>
          <a:lstStyle/>
          <a:p>
            <a:r>
              <a:rPr lang="en-GB" sz="2000" dirty="0" smtClean="0"/>
              <a:t>Expertise</a:t>
            </a:r>
          </a:p>
          <a:p>
            <a:r>
              <a:rPr lang="en-GB" sz="2000" dirty="0" smtClean="0"/>
              <a:t>Enabled individuals</a:t>
            </a:r>
          </a:p>
          <a:p>
            <a:r>
              <a:rPr lang="en-GB" sz="2000" dirty="0" smtClean="0"/>
              <a:t>Personal passion</a:t>
            </a:r>
          </a:p>
          <a:p>
            <a:r>
              <a:rPr lang="en-GB" sz="2000" dirty="0" smtClean="0"/>
              <a:t>Strong governance</a:t>
            </a:r>
          </a:p>
          <a:p>
            <a:r>
              <a:rPr lang="en-GB" sz="2000" dirty="0" smtClean="0"/>
              <a:t>Partnership working – collective vision, synergy</a:t>
            </a:r>
          </a:p>
          <a:p>
            <a:r>
              <a:rPr lang="en-GB" sz="2000" dirty="0" smtClean="0"/>
              <a:t>A positive visitor experience</a:t>
            </a:r>
          </a:p>
          <a:p>
            <a:r>
              <a:rPr lang="en-GB" sz="2000" dirty="0" smtClean="0"/>
              <a:t>Communication</a:t>
            </a:r>
          </a:p>
          <a:p>
            <a:r>
              <a:rPr lang="en-GB" sz="2000" dirty="0" smtClean="0"/>
              <a:t>The political agenda</a:t>
            </a:r>
          </a:p>
          <a:p>
            <a:r>
              <a:rPr lang="en-GB" sz="2000" dirty="0" smtClean="0"/>
              <a:t>The private sector</a:t>
            </a:r>
          </a:p>
          <a:p>
            <a:r>
              <a:rPr lang="en-GB" sz="2000" dirty="0" smtClean="0"/>
              <a:t>The National Park</a:t>
            </a:r>
            <a:endParaRPr lang="en-GB" sz="2000" dirty="0"/>
          </a:p>
        </p:txBody>
      </p:sp>
      <p:sp>
        <p:nvSpPr>
          <p:cNvPr id="4" name="Title 1"/>
          <p:cNvSpPr txBox="1">
            <a:spLocks/>
          </p:cNvSpPr>
          <p:nvPr/>
        </p:nvSpPr>
        <p:spPr>
          <a:xfrm>
            <a:off x="5220072" y="260648"/>
            <a:ext cx="3538736" cy="1143000"/>
          </a:xfrm>
          <a:prstGeom prst="rect">
            <a:avLst/>
          </a:prstGeom>
        </p:spPr>
        <p:txBody>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r>
              <a:rPr lang="en-GB" dirty="0" smtClean="0"/>
              <a:t>Barriers</a:t>
            </a:r>
            <a:endParaRPr lang="en-GB" dirty="0"/>
          </a:p>
        </p:txBody>
      </p:sp>
      <p:sp>
        <p:nvSpPr>
          <p:cNvPr id="5" name="Content Placeholder 2"/>
          <p:cNvSpPr txBox="1">
            <a:spLocks/>
          </p:cNvSpPr>
          <p:nvPr/>
        </p:nvSpPr>
        <p:spPr>
          <a:xfrm>
            <a:off x="5004048" y="1403648"/>
            <a:ext cx="3754760" cy="44210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smtClean="0"/>
              <a:t>Partnership working – slow!</a:t>
            </a:r>
          </a:p>
          <a:p>
            <a:r>
              <a:rPr lang="en-GB" sz="2000" dirty="0" smtClean="0"/>
              <a:t>Bureaucracy</a:t>
            </a:r>
          </a:p>
          <a:p>
            <a:r>
              <a:rPr lang="en-GB" sz="2000" dirty="0" smtClean="0"/>
              <a:t>Lack of interest from councillors</a:t>
            </a:r>
          </a:p>
          <a:p>
            <a:r>
              <a:rPr lang="en-GB" sz="2000" dirty="0" smtClean="0"/>
              <a:t>Opposition from residents</a:t>
            </a:r>
          </a:p>
          <a:p>
            <a:r>
              <a:rPr lang="en-GB" sz="2000" dirty="0" smtClean="0"/>
              <a:t>Communication</a:t>
            </a:r>
          </a:p>
          <a:p>
            <a:r>
              <a:rPr lang="en-GB" sz="2000" dirty="0" smtClean="0"/>
              <a:t>The political agenda</a:t>
            </a:r>
          </a:p>
          <a:p>
            <a:r>
              <a:rPr lang="en-GB" sz="2000" dirty="0" smtClean="0"/>
              <a:t>Short term nature of the funding</a:t>
            </a:r>
          </a:p>
          <a:p>
            <a:r>
              <a:rPr lang="en-GB" sz="2000" dirty="0" smtClean="0"/>
              <a:t>The private sector (the economic imperative)</a:t>
            </a:r>
          </a:p>
          <a:p>
            <a:r>
              <a:rPr lang="en-GB" sz="2000" dirty="0" smtClean="0"/>
              <a:t>LEPs</a:t>
            </a:r>
          </a:p>
          <a:p>
            <a:endParaRPr lang="en-GB" sz="2000" dirty="0"/>
          </a:p>
        </p:txBody>
      </p:sp>
    </p:spTree>
    <p:extLst>
      <p:ext uri="{BB962C8B-B14F-4D97-AF65-F5344CB8AC3E}">
        <p14:creationId xmlns:p14="http://schemas.microsoft.com/office/powerpoint/2010/main" val="59709166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most significant?</a:t>
            </a:r>
            <a:endParaRPr lang="en-GB" dirty="0"/>
          </a:p>
        </p:txBody>
      </p:sp>
      <p:sp>
        <p:nvSpPr>
          <p:cNvPr id="6" name="Content Placeholder 5"/>
          <p:cNvSpPr>
            <a:spLocks noGrp="1"/>
          </p:cNvSpPr>
          <p:nvPr>
            <p:ph idx="1"/>
          </p:nvPr>
        </p:nvSpPr>
        <p:spPr/>
        <p:txBody>
          <a:bodyPr/>
          <a:lstStyle/>
          <a:p>
            <a:r>
              <a:rPr lang="en-GB" i="1" dirty="0"/>
              <a:t>The single most important factor of success?  The communication.  The projects are great, but if they happen alone, then it’s not good enough. </a:t>
            </a:r>
            <a:endParaRPr lang="en-GB" i="1" dirty="0" smtClean="0"/>
          </a:p>
          <a:p>
            <a:r>
              <a:rPr lang="en-GB" dirty="0" smtClean="0"/>
              <a:t>Visitor experience</a:t>
            </a:r>
            <a:endParaRPr lang="en-GB" dirty="0"/>
          </a:p>
        </p:txBody>
      </p:sp>
    </p:spTree>
    <p:extLst>
      <p:ext uri="{BB962C8B-B14F-4D97-AF65-F5344CB8AC3E}">
        <p14:creationId xmlns:p14="http://schemas.microsoft.com/office/powerpoint/2010/main" val="3852134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604" t="23040" r="22670" b="7045"/>
          <a:stretch/>
        </p:blipFill>
        <p:spPr bwMode="auto">
          <a:xfrm>
            <a:off x="-461" y="113460"/>
            <a:ext cx="7296365" cy="6744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9619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07090"/>
            <a:ext cx="7448873" cy="5593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5536" y="1563"/>
            <a:ext cx="7620000" cy="1143000"/>
          </a:xfrm>
        </p:spPr>
        <p:txBody>
          <a:bodyPr/>
          <a:lstStyle/>
          <a:p>
            <a:r>
              <a:rPr lang="en-GB" dirty="0" smtClean="0"/>
              <a:t>What’s the problem?</a:t>
            </a:r>
            <a:endParaRPr lang="en-GB" dirty="0"/>
          </a:p>
        </p:txBody>
      </p:sp>
      <p:sp>
        <p:nvSpPr>
          <p:cNvPr id="5" name="Content Placeholder 2"/>
          <p:cNvSpPr txBox="1">
            <a:spLocks/>
          </p:cNvSpPr>
          <p:nvPr/>
        </p:nvSpPr>
        <p:spPr>
          <a:xfrm>
            <a:off x="467544" y="5517232"/>
            <a:ext cx="7416824" cy="115212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GB" dirty="0" smtClean="0">
                <a:solidFill>
                  <a:schemeClr val="bg1"/>
                </a:solidFill>
              </a:rPr>
              <a:t>In the UK 90% of visits to National Parks are undertaken by private car </a:t>
            </a:r>
          </a:p>
          <a:p>
            <a:pPr marL="114300" indent="0">
              <a:buNone/>
            </a:pPr>
            <a:r>
              <a:rPr lang="en-GB" sz="1600" dirty="0" smtClean="0">
                <a:solidFill>
                  <a:schemeClr val="bg1"/>
                </a:solidFill>
              </a:rPr>
              <a:t>(Dickinson and Dickinson 2008, Kendal et al. 2011)</a:t>
            </a:r>
            <a:endParaRPr lang="en-GB" sz="1600" dirty="0">
              <a:solidFill>
                <a:schemeClr val="bg1"/>
              </a:solidFill>
            </a:endParaRPr>
          </a:p>
        </p:txBody>
      </p:sp>
    </p:spTree>
    <p:extLst>
      <p:ext uri="{BB962C8B-B14F-4D97-AF65-F5344CB8AC3E}">
        <p14:creationId xmlns:p14="http://schemas.microsoft.com/office/powerpoint/2010/main" val="174517769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9802425"/>
              </p:ext>
            </p:extLst>
          </p:nvPr>
        </p:nvGraphicFramePr>
        <p:xfrm>
          <a:off x="179513" y="0"/>
          <a:ext cx="8964487" cy="6858002"/>
        </p:xfrm>
        <a:graphic>
          <a:graphicData uri="http://schemas.openxmlformats.org/drawingml/2006/table">
            <a:tbl>
              <a:tblPr firstRow="1" firstCol="1" bandRow="1">
                <a:tableStyleId>{5C22544A-7EE6-4342-B048-85BDC9FD1C3A}</a:tableStyleId>
              </a:tblPr>
              <a:tblGrid>
                <a:gridCol w="1656183"/>
                <a:gridCol w="7308304"/>
              </a:tblGrid>
              <a:tr h="502418">
                <a:tc>
                  <a:txBody>
                    <a:bodyPr/>
                    <a:lstStyle/>
                    <a:p>
                      <a:pPr>
                        <a:lnSpc>
                          <a:spcPct val="200000"/>
                        </a:lnSpc>
                        <a:spcAft>
                          <a:spcPts val="0"/>
                        </a:spcAft>
                      </a:pPr>
                      <a:r>
                        <a:rPr lang="en-GB" sz="1600" dirty="0">
                          <a:effectLst/>
                        </a:rPr>
                        <a:t>Project stage</a:t>
                      </a:r>
                      <a:endParaRPr lang="en-GB" sz="1600" dirty="0">
                        <a:effectLst/>
                        <a:latin typeface="Times New Roman"/>
                        <a:ea typeface="Times New Roman"/>
                      </a:endParaRPr>
                    </a:p>
                  </a:txBody>
                  <a:tcPr marL="38202" marR="38202" marT="0" marB="0"/>
                </a:tc>
                <a:tc>
                  <a:txBody>
                    <a:bodyPr/>
                    <a:lstStyle/>
                    <a:p>
                      <a:pPr>
                        <a:lnSpc>
                          <a:spcPct val="200000"/>
                        </a:lnSpc>
                        <a:spcAft>
                          <a:spcPts val="0"/>
                        </a:spcAft>
                      </a:pPr>
                      <a:r>
                        <a:rPr lang="en-GB" sz="1600">
                          <a:effectLst/>
                        </a:rPr>
                        <a:t>Desired Communication</a:t>
                      </a:r>
                      <a:endParaRPr lang="en-GB" sz="1600">
                        <a:effectLst/>
                        <a:latin typeface="Times New Roman"/>
                        <a:ea typeface="Times New Roman"/>
                      </a:endParaRPr>
                    </a:p>
                  </a:txBody>
                  <a:tcPr marL="38202" marR="38202" marT="0" marB="0"/>
                </a:tc>
              </a:tr>
              <a:tr h="1444451">
                <a:tc>
                  <a:txBody>
                    <a:bodyPr/>
                    <a:lstStyle/>
                    <a:p>
                      <a:pPr>
                        <a:lnSpc>
                          <a:spcPct val="200000"/>
                        </a:lnSpc>
                        <a:spcAft>
                          <a:spcPts val="0"/>
                        </a:spcAft>
                      </a:pPr>
                      <a:r>
                        <a:rPr lang="en-GB" sz="1600" dirty="0">
                          <a:effectLst/>
                        </a:rPr>
                        <a:t>Bid Preparation</a:t>
                      </a:r>
                      <a:endParaRPr lang="en-GB" sz="1600" dirty="0">
                        <a:effectLst/>
                        <a:latin typeface="Times New Roman"/>
                        <a:ea typeface="Times New Roman"/>
                      </a:endParaRPr>
                    </a:p>
                  </a:txBody>
                  <a:tcPr marL="38202" marR="38202" marT="0" marB="0"/>
                </a:tc>
                <a:tc>
                  <a:txBody>
                    <a:bodyPr/>
                    <a:lstStyle/>
                    <a:p>
                      <a:pPr marL="342900" lvl="0" indent="-342900">
                        <a:lnSpc>
                          <a:spcPct val="115000"/>
                        </a:lnSpc>
                        <a:spcAft>
                          <a:spcPts val="0"/>
                        </a:spcAft>
                        <a:buFont typeface="Symbol"/>
                        <a:buChar char=""/>
                      </a:pPr>
                      <a:r>
                        <a:rPr lang="en-GB" sz="1600" dirty="0">
                          <a:effectLst/>
                        </a:rPr>
                        <a:t>Bid written ‘in the language’ of funder (Department for Transport) </a:t>
                      </a:r>
                    </a:p>
                    <a:p>
                      <a:pPr marL="342900" lvl="0" indent="-342900">
                        <a:lnSpc>
                          <a:spcPct val="115000"/>
                        </a:lnSpc>
                        <a:spcAft>
                          <a:spcPts val="0"/>
                        </a:spcAft>
                        <a:buFont typeface="Symbol"/>
                        <a:buChar char=""/>
                      </a:pPr>
                      <a:r>
                        <a:rPr lang="en-GB" sz="1600" dirty="0">
                          <a:effectLst/>
                        </a:rPr>
                        <a:t>Getting support from local politicians </a:t>
                      </a:r>
                    </a:p>
                    <a:p>
                      <a:pPr marL="342900" lvl="0" indent="-342900">
                        <a:lnSpc>
                          <a:spcPct val="115000"/>
                        </a:lnSpc>
                        <a:spcAft>
                          <a:spcPts val="0"/>
                        </a:spcAft>
                        <a:buFont typeface="Symbol"/>
                        <a:buChar char=""/>
                      </a:pPr>
                      <a:r>
                        <a:rPr lang="en-GB" sz="1600" dirty="0">
                          <a:effectLst/>
                        </a:rPr>
                        <a:t>Explaining importance to local stakeholders asking them for letters of support </a:t>
                      </a:r>
                    </a:p>
                    <a:p>
                      <a:pPr marL="342900" lvl="0" indent="-342900">
                        <a:lnSpc>
                          <a:spcPct val="115000"/>
                        </a:lnSpc>
                        <a:spcAft>
                          <a:spcPts val="0"/>
                        </a:spcAft>
                        <a:buFont typeface="Symbol"/>
                        <a:buChar char=""/>
                      </a:pPr>
                      <a:r>
                        <a:rPr lang="en-GB" sz="1600" dirty="0">
                          <a:effectLst/>
                        </a:rPr>
                        <a:t>If possible set up procedures for governance.</a:t>
                      </a:r>
                      <a:endParaRPr lang="en-GB" sz="1600" dirty="0">
                        <a:effectLst/>
                        <a:latin typeface="Calibri"/>
                        <a:ea typeface="Times New Roman"/>
                        <a:cs typeface="Times New Roman"/>
                      </a:endParaRPr>
                    </a:p>
                  </a:txBody>
                  <a:tcPr marL="38202" marR="38202" marT="0" marB="0"/>
                </a:tc>
              </a:tr>
              <a:tr h="1444451">
                <a:tc>
                  <a:txBody>
                    <a:bodyPr/>
                    <a:lstStyle/>
                    <a:p>
                      <a:pPr>
                        <a:lnSpc>
                          <a:spcPct val="200000"/>
                        </a:lnSpc>
                        <a:spcAft>
                          <a:spcPts val="0"/>
                        </a:spcAft>
                      </a:pPr>
                      <a:r>
                        <a:rPr lang="en-GB" sz="1600" dirty="0">
                          <a:effectLst/>
                        </a:rPr>
                        <a:t>Set up Phase</a:t>
                      </a:r>
                      <a:endParaRPr lang="en-GB" sz="1600" dirty="0">
                        <a:effectLst/>
                        <a:latin typeface="Times New Roman"/>
                        <a:ea typeface="Times New Roman"/>
                      </a:endParaRPr>
                    </a:p>
                  </a:txBody>
                  <a:tcPr marL="38202" marR="38202" marT="0" marB="0"/>
                </a:tc>
                <a:tc>
                  <a:txBody>
                    <a:bodyPr/>
                    <a:lstStyle/>
                    <a:p>
                      <a:pPr marL="342900" lvl="0" indent="-342900">
                        <a:lnSpc>
                          <a:spcPct val="115000"/>
                        </a:lnSpc>
                        <a:spcAft>
                          <a:spcPts val="0"/>
                        </a:spcAft>
                        <a:buFont typeface="Symbol"/>
                        <a:buChar char=""/>
                      </a:pPr>
                      <a:r>
                        <a:rPr lang="en-GB" sz="1600" dirty="0">
                          <a:effectLst/>
                        </a:rPr>
                        <a:t>Explain benefits to stakeholders, particularly those not involved in pre-bid discussions, e.g. local residents. </a:t>
                      </a:r>
                    </a:p>
                    <a:p>
                      <a:pPr marL="342900" lvl="0" indent="-342900">
                        <a:lnSpc>
                          <a:spcPct val="115000"/>
                        </a:lnSpc>
                        <a:spcAft>
                          <a:spcPts val="0"/>
                        </a:spcAft>
                        <a:buFont typeface="Symbol"/>
                        <a:buChar char=""/>
                      </a:pPr>
                      <a:r>
                        <a:rPr lang="en-GB" sz="1600" dirty="0">
                          <a:effectLst/>
                        </a:rPr>
                        <a:t>Make sure partners share goals and understand roles. </a:t>
                      </a:r>
                    </a:p>
                    <a:p>
                      <a:pPr marL="342900" lvl="0" indent="-342900">
                        <a:lnSpc>
                          <a:spcPct val="115000"/>
                        </a:lnSpc>
                        <a:spcAft>
                          <a:spcPts val="0"/>
                        </a:spcAft>
                        <a:buFont typeface="Symbol"/>
                        <a:buChar char=""/>
                      </a:pPr>
                      <a:r>
                        <a:rPr lang="en-GB" sz="1600" dirty="0">
                          <a:effectLst/>
                        </a:rPr>
                        <a:t>Communicate urgency of getting projects working quickly to make use of project time. </a:t>
                      </a:r>
                      <a:endParaRPr lang="en-GB" sz="1600" dirty="0">
                        <a:effectLst/>
                        <a:latin typeface="Calibri"/>
                        <a:ea typeface="Times New Roman"/>
                        <a:cs typeface="Times New Roman"/>
                      </a:endParaRPr>
                    </a:p>
                  </a:txBody>
                  <a:tcPr marL="38202" marR="38202" marT="0" marB="0"/>
                </a:tc>
              </a:tr>
              <a:tr h="1444451">
                <a:tc>
                  <a:txBody>
                    <a:bodyPr/>
                    <a:lstStyle/>
                    <a:p>
                      <a:pPr>
                        <a:lnSpc>
                          <a:spcPct val="200000"/>
                        </a:lnSpc>
                        <a:spcAft>
                          <a:spcPts val="0"/>
                        </a:spcAft>
                      </a:pPr>
                      <a:r>
                        <a:rPr lang="en-GB" sz="1600" dirty="0">
                          <a:effectLst/>
                        </a:rPr>
                        <a:t>Execution</a:t>
                      </a:r>
                      <a:endParaRPr lang="en-GB" sz="1600" dirty="0">
                        <a:effectLst/>
                        <a:latin typeface="Times New Roman"/>
                        <a:ea typeface="Times New Roman"/>
                      </a:endParaRPr>
                    </a:p>
                  </a:txBody>
                  <a:tcPr marL="38202" marR="38202" marT="0" marB="0"/>
                </a:tc>
                <a:tc>
                  <a:txBody>
                    <a:bodyPr/>
                    <a:lstStyle/>
                    <a:p>
                      <a:pPr marL="342900" lvl="0" indent="-342900">
                        <a:lnSpc>
                          <a:spcPct val="115000"/>
                        </a:lnSpc>
                        <a:spcAft>
                          <a:spcPts val="0"/>
                        </a:spcAft>
                        <a:buFont typeface="Symbol"/>
                        <a:buChar char=""/>
                      </a:pPr>
                      <a:r>
                        <a:rPr lang="en-GB" sz="1600" dirty="0">
                          <a:effectLst/>
                        </a:rPr>
                        <a:t>Put new schemes into action and market them to visitors and residents. </a:t>
                      </a:r>
                    </a:p>
                    <a:p>
                      <a:pPr marL="342900" lvl="0" indent="-342900">
                        <a:lnSpc>
                          <a:spcPct val="115000"/>
                        </a:lnSpc>
                        <a:spcAft>
                          <a:spcPts val="0"/>
                        </a:spcAft>
                        <a:buFont typeface="Symbol"/>
                        <a:buChar char=""/>
                      </a:pPr>
                      <a:r>
                        <a:rPr lang="en-GB" sz="1600" dirty="0">
                          <a:effectLst/>
                        </a:rPr>
                        <a:t>Need for factual information in variety of modes. </a:t>
                      </a:r>
                    </a:p>
                    <a:p>
                      <a:pPr marL="342900" lvl="0" indent="-342900">
                        <a:lnSpc>
                          <a:spcPct val="115000"/>
                        </a:lnSpc>
                        <a:spcAft>
                          <a:spcPts val="0"/>
                        </a:spcAft>
                        <a:buFont typeface="Symbol"/>
                        <a:buChar char=""/>
                      </a:pPr>
                      <a:r>
                        <a:rPr lang="en-GB" sz="1600" dirty="0">
                          <a:effectLst/>
                        </a:rPr>
                        <a:t>Allay fears of residents. </a:t>
                      </a:r>
                    </a:p>
                    <a:p>
                      <a:pPr marL="342900" lvl="0" indent="-342900">
                        <a:lnSpc>
                          <a:spcPct val="115000"/>
                        </a:lnSpc>
                        <a:spcAft>
                          <a:spcPts val="0"/>
                        </a:spcAft>
                        <a:buFont typeface="Symbol"/>
                        <a:buChar char=""/>
                      </a:pPr>
                      <a:r>
                        <a:rPr lang="en-GB" sz="1600" dirty="0">
                          <a:effectLst/>
                        </a:rPr>
                        <a:t>Report of project progress and find compromises as required through governance structures</a:t>
                      </a:r>
                      <a:endParaRPr lang="en-GB" sz="1600" dirty="0">
                        <a:effectLst/>
                        <a:latin typeface="Calibri"/>
                        <a:ea typeface="Times New Roman"/>
                        <a:cs typeface="Times New Roman"/>
                      </a:endParaRPr>
                    </a:p>
                  </a:txBody>
                  <a:tcPr marL="38202" marR="38202" marT="0" marB="0"/>
                </a:tc>
              </a:tr>
              <a:tr h="1444451">
                <a:tc>
                  <a:txBody>
                    <a:bodyPr/>
                    <a:lstStyle/>
                    <a:p>
                      <a:pPr>
                        <a:lnSpc>
                          <a:spcPct val="200000"/>
                        </a:lnSpc>
                        <a:spcAft>
                          <a:spcPts val="0"/>
                        </a:spcAft>
                      </a:pPr>
                      <a:r>
                        <a:rPr lang="en-GB" sz="1600">
                          <a:effectLst/>
                        </a:rPr>
                        <a:t>Closing</a:t>
                      </a:r>
                      <a:endParaRPr lang="en-GB" sz="1600">
                        <a:effectLst/>
                        <a:latin typeface="Times New Roman"/>
                        <a:ea typeface="Times New Roman"/>
                      </a:endParaRPr>
                    </a:p>
                  </a:txBody>
                  <a:tcPr marL="38202" marR="38202" marT="0" marB="0"/>
                </a:tc>
                <a:tc>
                  <a:txBody>
                    <a:bodyPr/>
                    <a:lstStyle/>
                    <a:p>
                      <a:pPr marL="342900" lvl="0" indent="-342900">
                        <a:lnSpc>
                          <a:spcPct val="115000"/>
                        </a:lnSpc>
                        <a:spcAft>
                          <a:spcPts val="0"/>
                        </a:spcAft>
                        <a:buFont typeface="Symbol"/>
                        <a:buChar char=""/>
                      </a:pPr>
                      <a:r>
                        <a:rPr lang="en-GB" sz="1600" dirty="0">
                          <a:effectLst/>
                        </a:rPr>
                        <a:t>Ensure projects are bequeathed to organisations able to continue them, selling them in condition and in terms that will interest new owners, e.g. infrastructure development to LEPs, benefits to community to local groups, commercial benefits to private sector.</a:t>
                      </a:r>
                    </a:p>
                    <a:p>
                      <a:pPr marL="342900" lvl="0" indent="-342900">
                        <a:lnSpc>
                          <a:spcPct val="115000"/>
                        </a:lnSpc>
                        <a:spcAft>
                          <a:spcPts val="0"/>
                        </a:spcAft>
                        <a:buFont typeface="Symbol"/>
                        <a:buChar char=""/>
                      </a:pPr>
                      <a:r>
                        <a:rPr lang="en-GB" sz="1600" dirty="0">
                          <a:effectLst/>
                        </a:rPr>
                        <a:t>Debrief project staff as they leave, to ensure continuity of knowledge.</a:t>
                      </a:r>
                      <a:endParaRPr lang="en-GB" sz="1600" dirty="0">
                        <a:effectLst/>
                        <a:latin typeface="Calibri"/>
                        <a:ea typeface="Times New Roman"/>
                        <a:cs typeface="Times New Roman"/>
                      </a:endParaRPr>
                    </a:p>
                  </a:txBody>
                  <a:tcPr marL="38202" marR="38202" marT="0" marB="0"/>
                </a:tc>
              </a:tr>
              <a:tr h="577780">
                <a:tc>
                  <a:txBody>
                    <a:bodyPr/>
                    <a:lstStyle/>
                    <a:p>
                      <a:pPr>
                        <a:lnSpc>
                          <a:spcPct val="200000"/>
                        </a:lnSpc>
                        <a:spcAft>
                          <a:spcPts val="0"/>
                        </a:spcAft>
                      </a:pPr>
                      <a:r>
                        <a:rPr lang="en-GB" sz="1600">
                          <a:effectLst/>
                        </a:rPr>
                        <a:t>Afterwards</a:t>
                      </a:r>
                      <a:endParaRPr lang="en-GB" sz="1600">
                        <a:effectLst/>
                        <a:latin typeface="Times New Roman"/>
                        <a:ea typeface="Times New Roman"/>
                      </a:endParaRPr>
                    </a:p>
                  </a:txBody>
                  <a:tcPr marL="38202" marR="38202" marT="0" marB="0"/>
                </a:tc>
                <a:tc>
                  <a:txBody>
                    <a:bodyPr/>
                    <a:lstStyle/>
                    <a:p>
                      <a:pPr marL="342900" lvl="0" indent="-342900">
                        <a:lnSpc>
                          <a:spcPct val="115000"/>
                        </a:lnSpc>
                        <a:spcAft>
                          <a:spcPts val="0"/>
                        </a:spcAft>
                        <a:buFont typeface="Symbol"/>
                        <a:buChar char=""/>
                      </a:pPr>
                      <a:r>
                        <a:rPr lang="en-GB" sz="1600" dirty="0">
                          <a:effectLst/>
                        </a:rPr>
                        <a:t>Evaluation from monitoring, </a:t>
                      </a:r>
                    </a:p>
                    <a:p>
                      <a:pPr marL="342900" lvl="0" indent="-342900">
                        <a:lnSpc>
                          <a:spcPct val="115000"/>
                        </a:lnSpc>
                        <a:spcAft>
                          <a:spcPts val="0"/>
                        </a:spcAft>
                        <a:buFont typeface="Symbol"/>
                        <a:buChar char=""/>
                      </a:pPr>
                      <a:r>
                        <a:rPr lang="en-GB" sz="1600" dirty="0">
                          <a:effectLst/>
                        </a:rPr>
                        <a:t>Messages to other who want to try to emulate schemes</a:t>
                      </a:r>
                      <a:endParaRPr lang="en-GB" sz="1600" dirty="0">
                        <a:effectLst/>
                        <a:latin typeface="Calibri"/>
                        <a:ea typeface="Times New Roman"/>
                        <a:cs typeface="Times New Roman"/>
                      </a:endParaRPr>
                    </a:p>
                  </a:txBody>
                  <a:tcPr marL="38202" marR="38202" marT="0" marB="0"/>
                </a:tc>
              </a:tr>
            </a:tbl>
          </a:graphicData>
        </a:graphic>
      </p:graphicFrame>
    </p:spTree>
    <p:extLst>
      <p:ext uri="{BB962C8B-B14F-4D97-AF65-F5344CB8AC3E}">
        <p14:creationId xmlns:p14="http://schemas.microsoft.com/office/powerpoint/2010/main" val="360110741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lstStyle/>
          <a:p>
            <a:r>
              <a:rPr lang="en-GB" dirty="0" smtClean="0"/>
              <a:t>Any questions</a:t>
            </a:r>
          </a:p>
          <a:p>
            <a:endParaRPr lang="en-GB" dirty="0"/>
          </a:p>
          <a:p>
            <a:r>
              <a:rPr lang="en-GB" dirty="0" smtClean="0">
                <a:hlinkClick r:id="rId2"/>
              </a:rPr>
              <a:t>D.j.stanford@leedsbeckett.ac.uk</a:t>
            </a:r>
            <a:endParaRPr lang="en-GB" dirty="0" smtClean="0"/>
          </a:p>
          <a:p>
            <a:r>
              <a:rPr lang="en-GB" dirty="0" smtClean="0">
                <a:hlinkClick r:id="rId3"/>
              </a:rPr>
              <a:t>Jwguiver@uclan.ac.uk</a:t>
            </a:r>
            <a:endParaRPr lang="en-GB" dirty="0" smtClean="0"/>
          </a:p>
          <a:p>
            <a:pPr marL="0" indent="0">
              <a:buNone/>
            </a:pPr>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3212976"/>
            <a:ext cx="4121150" cy="247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5330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14300" indent="0">
              <a:buNone/>
            </a:pPr>
            <a:r>
              <a:rPr lang="en-US" dirty="0" smtClean="0"/>
              <a:t>Car traffic destroys the qualities people look for in rural recreation:</a:t>
            </a:r>
          </a:p>
          <a:p>
            <a:r>
              <a:rPr lang="en-US" dirty="0" smtClean="0"/>
              <a:t>Sights</a:t>
            </a:r>
          </a:p>
          <a:p>
            <a:r>
              <a:rPr lang="en-US" dirty="0" smtClean="0"/>
              <a:t>Smells</a:t>
            </a:r>
          </a:p>
          <a:p>
            <a:r>
              <a:rPr lang="en-US" dirty="0" smtClean="0"/>
              <a:t>Sounds </a:t>
            </a:r>
          </a:p>
          <a:p>
            <a:r>
              <a:rPr lang="en-US" dirty="0" smtClean="0"/>
              <a:t>Land</a:t>
            </a:r>
          </a:p>
          <a:p>
            <a:r>
              <a:rPr lang="en-US" dirty="0" smtClean="0"/>
              <a:t>Time</a:t>
            </a:r>
          </a:p>
          <a:p>
            <a:r>
              <a:rPr lang="en-GB" dirty="0"/>
              <a:t>Tourism transport is one of the biggest impacts on local communities </a:t>
            </a:r>
            <a:endParaRPr lang="en-GB" dirty="0" smtClean="0"/>
          </a:p>
          <a:p>
            <a:pPr lvl="2"/>
            <a:r>
              <a:rPr lang="en-GB" dirty="0" smtClean="0"/>
              <a:t>(</a:t>
            </a:r>
            <a:r>
              <a:rPr lang="en-GB" dirty="0">
                <a:hlinkClick r:id="" action="ppaction://hlinkfile" tooltip="Jurowski, 1997 #492"/>
              </a:rPr>
              <a:t>Jurowski, Uysal et al </a:t>
            </a:r>
            <a:r>
              <a:rPr lang="en-GB" dirty="0" smtClean="0">
                <a:hlinkClick r:id="" action="ppaction://hlinkfile" tooltip="Jurowski, 1997 #492"/>
              </a:rPr>
              <a:t>1997</a:t>
            </a:r>
            <a:r>
              <a:rPr lang="en-GB" dirty="0" smtClean="0"/>
              <a:t>; </a:t>
            </a:r>
            <a:r>
              <a:rPr lang="en-GB" dirty="0" smtClean="0">
                <a:hlinkClick r:id="" action="ppaction://hlinkfile" tooltip="Lindberg, 1997 #494"/>
              </a:rPr>
              <a:t>Lindberg </a:t>
            </a:r>
            <a:r>
              <a:rPr lang="en-GB" dirty="0">
                <a:hlinkClick r:id="" action="ppaction://hlinkfile" tooltip="Lindberg, 1997 #494"/>
              </a:rPr>
              <a:t>and Johnson 1997</a:t>
            </a:r>
            <a:r>
              <a:rPr lang="en-GB" dirty="0"/>
              <a:t>). </a:t>
            </a:r>
            <a:endParaRPr lang="en-GB" dirty="0" smtClean="0"/>
          </a:p>
          <a:p>
            <a:r>
              <a:rPr lang="en-GB" dirty="0" smtClean="0"/>
              <a:t>It is also one of the largest sources of tourism’s greenhouse gases</a:t>
            </a:r>
            <a:endParaRPr lang="en-GB" dirty="0"/>
          </a:p>
          <a:p>
            <a:endParaRPr lang="en-US" dirty="0"/>
          </a:p>
        </p:txBody>
      </p:sp>
      <p:sp>
        <p:nvSpPr>
          <p:cNvPr id="4" name="Title 1"/>
          <p:cNvSpPr>
            <a:spLocks noGrp="1"/>
          </p:cNvSpPr>
          <p:nvPr>
            <p:ph type="title"/>
          </p:nvPr>
        </p:nvSpPr>
        <p:spPr/>
        <p:txBody>
          <a:bodyPr/>
          <a:lstStyle/>
          <a:p>
            <a:r>
              <a:rPr lang="en-GB" dirty="0" smtClean="0"/>
              <a:t>What’s the problem?</a:t>
            </a:r>
            <a:endParaRPr lang="en-GB" dirty="0"/>
          </a:p>
        </p:txBody>
      </p:sp>
    </p:spTree>
    <p:extLst>
      <p:ext uri="{BB962C8B-B14F-4D97-AF65-F5344CB8AC3E}">
        <p14:creationId xmlns:p14="http://schemas.microsoft.com/office/powerpoint/2010/main" val="252867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87208" cy="1143000"/>
          </a:xfrm>
        </p:spPr>
        <p:txBody>
          <a:bodyPr/>
          <a:lstStyle/>
          <a:p>
            <a:r>
              <a:rPr lang="en-US" dirty="0" smtClean="0"/>
              <a:t>But leisure travel is different from utility travel in many ways</a:t>
            </a:r>
            <a:endParaRPr lang="en-US" dirty="0"/>
          </a:p>
        </p:txBody>
      </p:sp>
      <p:sp>
        <p:nvSpPr>
          <p:cNvPr id="3" name="Content Placeholder 2"/>
          <p:cNvSpPr>
            <a:spLocks noGrp="1"/>
          </p:cNvSpPr>
          <p:nvPr>
            <p:ph idx="1"/>
          </p:nvPr>
        </p:nvSpPr>
        <p:spPr/>
        <p:txBody>
          <a:bodyPr/>
          <a:lstStyle/>
          <a:p>
            <a:pPr marL="114300" indent="0">
              <a:buNone/>
            </a:pPr>
            <a:r>
              <a:rPr lang="en-US" b="1" dirty="0" smtClean="0"/>
              <a:t>Within the destination</a:t>
            </a:r>
          </a:p>
          <a:p>
            <a:r>
              <a:rPr lang="en-US" dirty="0" smtClean="0"/>
              <a:t>Often part of the tourism experience</a:t>
            </a:r>
          </a:p>
          <a:p>
            <a:pPr lvl="1"/>
            <a:r>
              <a:rPr lang="en-US" dirty="0" smtClean="0"/>
              <a:t>Good</a:t>
            </a:r>
          </a:p>
          <a:p>
            <a:pPr lvl="1"/>
            <a:r>
              <a:rPr lang="en-US" dirty="0" smtClean="0"/>
              <a:t>Bad </a:t>
            </a:r>
          </a:p>
          <a:p>
            <a:r>
              <a:rPr lang="en-US" dirty="0" smtClean="0"/>
              <a:t>Destinations are often more flexible than modes</a:t>
            </a:r>
          </a:p>
          <a:p>
            <a:r>
              <a:rPr lang="en-US" dirty="0" smtClean="0"/>
              <a:t>Possibly interchangeable bundles (mode, destination and activity)</a:t>
            </a:r>
          </a:p>
          <a:p>
            <a:r>
              <a:rPr lang="en-US" dirty="0" smtClean="0"/>
              <a:t>Travel within the destination can affect choice of mode to the destination</a:t>
            </a:r>
          </a:p>
          <a:p>
            <a:endParaRPr lang="en-US" dirty="0"/>
          </a:p>
        </p:txBody>
      </p:sp>
    </p:spTree>
    <p:extLst>
      <p:ext uri="{BB962C8B-B14F-4D97-AF65-F5344CB8AC3E}">
        <p14:creationId xmlns:p14="http://schemas.microsoft.com/office/powerpoint/2010/main" val="27326625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Destination travel and local economy</a:t>
            </a:r>
            <a:endParaRPr lang="en-US" dirty="0"/>
          </a:p>
        </p:txBody>
      </p:sp>
      <p:sp>
        <p:nvSpPr>
          <p:cNvPr id="4" name="Text Placeholder 3"/>
          <p:cNvSpPr>
            <a:spLocks noGrp="1"/>
          </p:cNvSpPr>
          <p:nvPr>
            <p:ph type="body" idx="1"/>
          </p:nvPr>
        </p:nvSpPr>
        <p:spPr>
          <a:xfrm>
            <a:off x="467544" y="1916832"/>
            <a:ext cx="3657600" cy="639762"/>
          </a:xfrm>
        </p:spPr>
        <p:txBody>
          <a:bodyPr/>
          <a:lstStyle/>
          <a:p>
            <a:r>
              <a:rPr lang="en-US" sz="5400" dirty="0" smtClean="0"/>
              <a:t>Is it</a:t>
            </a:r>
            <a:endParaRPr lang="en-US" sz="5400" dirty="0"/>
          </a:p>
        </p:txBody>
      </p:sp>
      <p:sp>
        <p:nvSpPr>
          <p:cNvPr id="3" name="Content Placeholder 2"/>
          <p:cNvSpPr>
            <a:spLocks noGrp="1"/>
          </p:cNvSpPr>
          <p:nvPr>
            <p:ph sz="half" idx="2"/>
          </p:nvPr>
        </p:nvSpPr>
        <p:spPr>
          <a:xfrm>
            <a:off x="395536" y="3140968"/>
            <a:ext cx="3754760" cy="3951288"/>
          </a:xfrm>
        </p:spPr>
        <p:txBody>
          <a:bodyPr/>
          <a:lstStyle/>
          <a:p>
            <a:pPr marL="114300" indent="0">
              <a:buNone/>
            </a:pPr>
            <a:r>
              <a:rPr lang="en-US" dirty="0" smtClean="0"/>
              <a:t>Reduce cars </a:t>
            </a:r>
          </a:p>
          <a:p>
            <a:pPr marL="114300" indent="0">
              <a:buNone/>
            </a:pPr>
            <a:r>
              <a:rPr lang="en-US" dirty="0" smtClean="0"/>
              <a:t>= reduce number of visitors </a:t>
            </a:r>
          </a:p>
          <a:p>
            <a:pPr marL="114300" indent="0">
              <a:buNone/>
            </a:pPr>
            <a:r>
              <a:rPr lang="en-US" dirty="0" smtClean="0"/>
              <a:t>= reduce local economy</a:t>
            </a:r>
          </a:p>
        </p:txBody>
      </p:sp>
      <p:sp>
        <p:nvSpPr>
          <p:cNvPr id="5" name="Text Placeholder 4"/>
          <p:cNvSpPr>
            <a:spLocks noGrp="1"/>
          </p:cNvSpPr>
          <p:nvPr>
            <p:ph type="body" sz="quarter" idx="3"/>
          </p:nvPr>
        </p:nvSpPr>
        <p:spPr>
          <a:xfrm>
            <a:off x="4355976" y="1916832"/>
            <a:ext cx="3657600" cy="639762"/>
          </a:xfrm>
        </p:spPr>
        <p:txBody>
          <a:bodyPr/>
          <a:lstStyle/>
          <a:p>
            <a:r>
              <a:rPr lang="en-US" sz="5400" dirty="0" smtClean="0"/>
              <a:t>or</a:t>
            </a:r>
            <a:endParaRPr lang="en-US" sz="5400" dirty="0"/>
          </a:p>
        </p:txBody>
      </p:sp>
      <p:sp>
        <p:nvSpPr>
          <p:cNvPr id="6" name="Content Placeholder 5"/>
          <p:cNvSpPr>
            <a:spLocks noGrp="1"/>
          </p:cNvSpPr>
          <p:nvPr>
            <p:ph sz="quarter" idx="4"/>
          </p:nvPr>
        </p:nvSpPr>
        <p:spPr>
          <a:xfrm>
            <a:off x="4211960" y="2996952"/>
            <a:ext cx="4248472" cy="3951288"/>
          </a:xfrm>
        </p:spPr>
        <p:txBody>
          <a:bodyPr/>
          <a:lstStyle/>
          <a:p>
            <a:pPr marL="114300" indent="0">
              <a:buNone/>
            </a:pPr>
            <a:r>
              <a:rPr lang="en-US" dirty="0"/>
              <a:t>Reduce </a:t>
            </a:r>
            <a:r>
              <a:rPr lang="en-US" dirty="0" smtClean="0"/>
              <a:t>traffic</a:t>
            </a:r>
          </a:p>
          <a:p>
            <a:pPr marL="114300" indent="0">
              <a:buNone/>
            </a:pPr>
            <a:r>
              <a:rPr lang="en-US" dirty="0" smtClean="0"/>
              <a:t>= </a:t>
            </a:r>
            <a:r>
              <a:rPr lang="en-US" dirty="0"/>
              <a:t>enhance visitor </a:t>
            </a:r>
            <a:r>
              <a:rPr lang="en-US" dirty="0" smtClean="0"/>
              <a:t>experience</a:t>
            </a:r>
          </a:p>
          <a:p>
            <a:pPr marL="114300" indent="0">
              <a:buNone/>
            </a:pPr>
            <a:r>
              <a:rPr lang="en-US" dirty="0" smtClean="0"/>
              <a:t>= more visitors</a:t>
            </a:r>
          </a:p>
          <a:p>
            <a:pPr marL="114300" indent="0">
              <a:buNone/>
            </a:pPr>
            <a:r>
              <a:rPr lang="en-US" dirty="0" smtClean="0"/>
              <a:t>= grow </a:t>
            </a:r>
            <a:r>
              <a:rPr lang="en-US" dirty="0"/>
              <a:t>local economy</a:t>
            </a:r>
          </a:p>
          <a:p>
            <a:endParaRPr lang="en-US" dirty="0"/>
          </a:p>
        </p:txBody>
      </p:sp>
    </p:spTree>
    <p:extLst>
      <p:ext uri="{BB962C8B-B14F-4D97-AF65-F5344CB8AC3E}">
        <p14:creationId xmlns:p14="http://schemas.microsoft.com/office/powerpoint/2010/main" val="2489192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5"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a previous study we found</a:t>
            </a:r>
            <a:endParaRPr lang="en-GB" dirty="0"/>
          </a:p>
        </p:txBody>
      </p:sp>
      <p:sp>
        <p:nvSpPr>
          <p:cNvPr id="3" name="Content Placeholder 2"/>
          <p:cNvSpPr>
            <a:spLocks noGrp="1"/>
          </p:cNvSpPr>
          <p:nvPr>
            <p:ph idx="1"/>
          </p:nvPr>
        </p:nvSpPr>
        <p:spPr/>
        <p:txBody>
          <a:bodyPr/>
          <a:lstStyle/>
          <a:p>
            <a:pPr marL="114300" indent="0">
              <a:buNone/>
            </a:pPr>
            <a:r>
              <a:rPr lang="en-GB" dirty="0" smtClean="0"/>
              <a:t>Although travel planning in tourist destinations offers many opportunities to reduce environmental damage and enhance the visitor experience, it rarely happens.</a:t>
            </a:r>
          </a:p>
          <a:p>
            <a:pPr marL="114300" indent="0">
              <a:buNone/>
            </a:pPr>
            <a:r>
              <a:rPr lang="en-GB" dirty="0" smtClean="0"/>
              <a:t>Why?</a:t>
            </a:r>
          </a:p>
          <a:p>
            <a:pPr marL="114300" indent="0">
              <a:buNone/>
            </a:pPr>
            <a:r>
              <a:rPr lang="en-GB" dirty="0" smtClean="0"/>
              <a:t>Multiple Agencies involved and mostly only </a:t>
            </a:r>
            <a:r>
              <a:rPr lang="en-GB" dirty="0" err="1" smtClean="0"/>
              <a:t>thng</a:t>
            </a:r>
            <a:r>
              <a:rPr lang="en-GB" dirty="0" smtClean="0"/>
              <a:t> they have in common is that visitor travel is not at the top of their agenda.</a:t>
            </a:r>
          </a:p>
          <a:p>
            <a:pPr marL="114300" indent="0">
              <a:buNone/>
            </a:pPr>
            <a:r>
              <a:rPr lang="en-GB" dirty="0" smtClean="0"/>
              <a:t>Not only needs provision, needs promotion and information</a:t>
            </a:r>
            <a:endParaRPr lang="en-GB" dirty="0"/>
          </a:p>
        </p:txBody>
      </p:sp>
    </p:spTree>
    <p:extLst>
      <p:ext uri="{BB962C8B-B14F-4D97-AF65-F5344CB8AC3E}">
        <p14:creationId xmlns:p14="http://schemas.microsoft.com/office/powerpoint/2010/main" val="28354137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920880" cy="1143000"/>
          </a:xfrm>
        </p:spPr>
        <p:txBody>
          <a:bodyPr/>
          <a:lstStyle/>
          <a:p>
            <a:r>
              <a:rPr lang="en-GB" dirty="0" smtClean="0"/>
              <a:t>But we found some good practice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957688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Some good examples</a:t>
            </a:r>
            <a:br>
              <a:rPr lang="en-GB" dirty="0" smtClean="0"/>
            </a:br>
            <a:r>
              <a:rPr lang="en-GB" dirty="0"/>
              <a:t> </a:t>
            </a:r>
            <a:r>
              <a:rPr lang="en-GB" dirty="0" smtClean="0"/>
              <a:t>- POSSIBLY REMOVIE SLIDE?</a:t>
            </a:r>
            <a:endParaRPr lang="en-GB" dirty="0"/>
          </a:p>
        </p:txBody>
      </p:sp>
      <p:sp>
        <p:nvSpPr>
          <p:cNvPr id="6" name="Content Placeholder 5"/>
          <p:cNvSpPr>
            <a:spLocks noGrp="1"/>
          </p:cNvSpPr>
          <p:nvPr>
            <p:ph idx="1"/>
          </p:nvPr>
        </p:nvSpPr>
        <p:spPr>
          <a:xfrm>
            <a:off x="323528" y="1556792"/>
            <a:ext cx="5213157" cy="4421088"/>
          </a:xfrm>
        </p:spPr>
        <p:txBody>
          <a:bodyPr/>
          <a:lstStyle/>
          <a:p>
            <a:r>
              <a:rPr lang="en-GB" sz="2400" dirty="0"/>
              <a:t>Better visitor-oriented information provides itineraries (see </a:t>
            </a:r>
            <a:r>
              <a:rPr lang="en-GB" sz="2400" dirty="0" err="1"/>
              <a:t>Voies</a:t>
            </a:r>
            <a:r>
              <a:rPr lang="en-GB" sz="2400" dirty="0"/>
              <a:t> </a:t>
            </a:r>
            <a:r>
              <a:rPr lang="en-GB" sz="2400" dirty="0" err="1"/>
              <a:t>Vertes</a:t>
            </a:r>
            <a:r>
              <a:rPr lang="en-GB" sz="2400" dirty="0"/>
              <a:t>, France), timetables, location of toilets, gradients for cyclists, degrees of difficulty for walkers (see </a:t>
            </a:r>
            <a:r>
              <a:rPr lang="en-GB" sz="2400" dirty="0" err="1"/>
              <a:t>Ohakune</a:t>
            </a:r>
            <a:r>
              <a:rPr lang="en-GB" sz="2400" b="1" dirty="0"/>
              <a:t> </a:t>
            </a:r>
            <a:r>
              <a:rPr lang="en-GB" sz="2400" dirty="0"/>
              <a:t>Old Coach Road, New Zealand) estimates of journey times and walker/cyclist friendly accommodation and hostelries.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357" y="836712"/>
            <a:ext cx="3457684" cy="6154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088608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1191</TotalTime>
  <Words>2169</Words>
  <Application>Microsoft Macintosh PowerPoint</Application>
  <PresentationFormat>On-screen Show (4:3)</PresentationFormat>
  <Paragraphs>201</Paragraphs>
  <Slides>31</Slides>
  <Notes>5</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Adjacency</vt:lpstr>
      <vt:lpstr> Process and partnership: factors of success for sustainable visitor transport projects in protected areas</vt:lpstr>
      <vt:lpstr>Overview</vt:lpstr>
      <vt:lpstr>What’s the problem?</vt:lpstr>
      <vt:lpstr>What’s the problem?</vt:lpstr>
      <vt:lpstr>But leisure travel is different from utility travel in many ways</vt:lpstr>
      <vt:lpstr>Destination travel and local economy</vt:lpstr>
      <vt:lpstr>In a previous study we found</vt:lpstr>
      <vt:lpstr>But we found some good practice</vt:lpstr>
      <vt:lpstr>Some good examples  - POSSIBLY REMOVIE SLIDE?</vt:lpstr>
      <vt:lpstr>Some good examples POSSIBLY REMOVE SLIDE?</vt:lpstr>
      <vt:lpstr>Some good examples POSSIBLY REMOVE SLIDE</vt:lpstr>
      <vt:lpstr>Alpine pearls</vt:lpstr>
      <vt:lpstr>Konus Card,  Black Forest</vt:lpstr>
      <vt:lpstr>PowerPoint Presentation</vt:lpstr>
      <vt:lpstr>Method</vt:lpstr>
      <vt:lpstr>PowerPoint Presentation</vt:lpstr>
      <vt:lpstr>Getting started</vt:lpstr>
      <vt:lpstr>Public / private sector roles</vt:lpstr>
      <vt:lpstr>The emphasis on visitors</vt:lpstr>
      <vt:lpstr>The emphasis on visitors</vt:lpstr>
      <vt:lpstr>The emphasis on visitors</vt:lpstr>
      <vt:lpstr>The emphasis on visitors</vt:lpstr>
      <vt:lpstr>Community resistance</vt:lpstr>
      <vt:lpstr>Communication</vt:lpstr>
      <vt:lpstr>Governance / government</vt:lpstr>
      <vt:lpstr>Sort-termism</vt:lpstr>
      <vt:lpstr>Enablers</vt:lpstr>
      <vt:lpstr>The most significant?</vt:lpstr>
      <vt:lpstr>PowerPoint Presentation</vt:lpstr>
      <vt:lpstr>PowerPoint Presentation</vt:lpstr>
      <vt:lpstr>Thank you</vt:lpstr>
    </vt:vector>
  </TitlesOfParts>
  <Company>Leeds Metropolitan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Minding the Gap</dc:title>
  <dc:creator>stanfo01</dc:creator>
  <cp:lastModifiedBy>Jo Guiver</cp:lastModifiedBy>
  <cp:revision>45</cp:revision>
  <dcterms:created xsi:type="dcterms:W3CDTF">2014-06-23T12:04:20Z</dcterms:created>
  <dcterms:modified xsi:type="dcterms:W3CDTF">2016-06-15T08:45:06Z</dcterms:modified>
</cp:coreProperties>
</file>