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handoutMasterIdLst>
    <p:handoutMasterId r:id="rId17"/>
  </p:handoutMasterIdLst>
  <p:sldIdLst>
    <p:sldId id="256" r:id="rId2"/>
    <p:sldId id="257" r:id="rId3"/>
    <p:sldId id="258" r:id="rId4"/>
    <p:sldId id="259" r:id="rId5"/>
    <p:sldId id="260" r:id="rId6"/>
    <p:sldId id="267" r:id="rId7"/>
    <p:sldId id="268" r:id="rId8"/>
    <p:sldId id="269" r:id="rId9"/>
    <p:sldId id="261" r:id="rId10"/>
    <p:sldId id="263" r:id="rId11"/>
    <p:sldId id="271" r:id="rId12"/>
    <p:sldId id="273" r:id="rId13"/>
    <p:sldId id="272" r:id="rId14"/>
    <p:sldId id="274" r:id="rId15"/>
    <p:sldId id="275" r:id="rId1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86306" autoAdjust="0"/>
  </p:normalViewPr>
  <p:slideViewPr>
    <p:cSldViewPr snapToGrid="0">
      <p:cViewPr varScale="1">
        <p:scale>
          <a:sx n="63" d="100"/>
          <a:sy n="63" d="100"/>
        </p:scale>
        <p:origin x="-522"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71DDF2-114C-4BDD-8B84-793D704B4D83}" type="doc">
      <dgm:prSet loTypeId="urn:microsoft.com/office/officeart/2005/8/layout/process1" loCatId="process" qsTypeId="urn:microsoft.com/office/officeart/2005/8/quickstyle/simple1" qsCatId="simple" csTypeId="urn:microsoft.com/office/officeart/2005/8/colors/accent1_2" csCatId="accent1" phldr="1"/>
      <dgm:spPr/>
    </dgm:pt>
    <dgm:pt modelId="{9C3BF098-3FC1-4ACA-BAB7-B9D3B490A91B}">
      <dgm:prSet phldrT="[Text]"/>
      <dgm:spPr/>
      <dgm:t>
        <a:bodyPr/>
        <a:lstStyle/>
        <a:p>
          <a:r>
            <a:rPr lang="en-GB"/>
            <a:t>Enactment (Policy context)</a:t>
          </a:r>
        </a:p>
      </dgm:t>
    </dgm:pt>
    <dgm:pt modelId="{56E9FCA5-BD7C-447E-898E-E64E027B53E9}" type="parTrans" cxnId="{E803733D-4396-48EB-AC86-55B49A744DCD}">
      <dgm:prSet/>
      <dgm:spPr/>
      <dgm:t>
        <a:bodyPr/>
        <a:lstStyle/>
        <a:p>
          <a:endParaRPr lang="en-GB"/>
        </a:p>
      </dgm:t>
    </dgm:pt>
    <dgm:pt modelId="{DF0DB837-AB40-4FC8-B281-5C726E7AC26C}" type="sibTrans" cxnId="{E803733D-4396-48EB-AC86-55B49A744DCD}">
      <dgm:prSet/>
      <dgm:spPr/>
      <dgm:t>
        <a:bodyPr/>
        <a:lstStyle/>
        <a:p>
          <a:endParaRPr lang="en-GB"/>
        </a:p>
      </dgm:t>
    </dgm:pt>
    <dgm:pt modelId="{3428136A-2F12-4D1D-8FE0-FF173A137A34}">
      <dgm:prSet phldrT="[Text]"/>
      <dgm:spPr/>
      <dgm:t>
        <a:bodyPr/>
        <a:lstStyle/>
        <a:p>
          <a:r>
            <a:rPr lang="en-GB"/>
            <a:t>Intended practices (University contexts)</a:t>
          </a:r>
        </a:p>
      </dgm:t>
    </dgm:pt>
    <dgm:pt modelId="{BF4492DF-52BD-43F8-9FA3-5E1420B447B0}" type="parTrans" cxnId="{AF86FCD6-0895-405E-AFFF-FFEF1C2B1C57}">
      <dgm:prSet/>
      <dgm:spPr/>
      <dgm:t>
        <a:bodyPr/>
        <a:lstStyle/>
        <a:p>
          <a:endParaRPr lang="en-GB"/>
        </a:p>
      </dgm:t>
    </dgm:pt>
    <dgm:pt modelId="{FBDE6531-DBD6-4850-A90B-A30D83DAE2BD}" type="sibTrans" cxnId="{AF86FCD6-0895-405E-AFFF-FFEF1C2B1C57}">
      <dgm:prSet/>
      <dgm:spPr/>
      <dgm:t>
        <a:bodyPr/>
        <a:lstStyle/>
        <a:p>
          <a:endParaRPr lang="en-GB"/>
        </a:p>
      </dgm:t>
    </dgm:pt>
    <dgm:pt modelId="{40F838B7-38F4-49AF-9602-38CE936C2206}">
      <dgm:prSet phldrT="[Text]"/>
      <dgm:spPr/>
      <dgm:t>
        <a:bodyPr/>
        <a:lstStyle/>
        <a:p>
          <a:r>
            <a:rPr lang="en-GB"/>
            <a:t>Reconstruction (Individual contexts)</a:t>
          </a:r>
        </a:p>
      </dgm:t>
    </dgm:pt>
    <dgm:pt modelId="{BF94469B-3A9F-4C4C-B04C-818C1D6C7652}" type="parTrans" cxnId="{B28F7A17-B6F5-4C4E-B798-7124545E59C6}">
      <dgm:prSet/>
      <dgm:spPr/>
      <dgm:t>
        <a:bodyPr/>
        <a:lstStyle/>
        <a:p>
          <a:endParaRPr lang="en-GB"/>
        </a:p>
      </dgm:t>
    </dgm:pt>
    <dgm:pt modelId="{203DFBF5-1FCA-498A-B65F-368212FFF196}" type="sibTrans" cxnId="{B28F7A17-B6F5-4C4E-B798-7124545E59C6}">
      <dgm:prSet/>
      <dgm:spPr/>
      <dgm:t>
        <a:bodyPr/>
        <a:lstStyle/>
        <a:p>
          <a:endParaRPr lang="en-GB"/>
        </a:p>
      </dgm:t>
    </dgm:pt>
    <dgm:pt modelId="{31EEC7F4-1AC7-4890-B0E4-C5C818EFA18D}" type="pres">
      <dgm:prSet presAssocID="{4071DDF2-114C-4BDD-8B84-793D704B4D83}" presName="Name0" presStyleCnt="0">
        <dgm:presLayoutVars>
          <dgm:dir/>
          <dgm:resizeHandles val="exact"/>
        </dgm:presLayoutVars>
      </dgm:prSet>
      <dgm:spPr/>
    </dgm:pt>
    <dgm:pt modelId="{0B663217-3C12-418C-A818-5928D1580B61}" type="pres">
      <dgm:prSet presAssocID="{9C3BF098-3FC1-4ACA-BAB7-B9D3B490A91B}" presName="node" presStyleLbl="node1" presStyleIdx="0" presStyleCnt="3">
        <dgm:presLayoutVars>
          <dgm:bulletEnabled val="1"/>
        </dgm:presLayoutVars>
      </dgm:prSet>
      <dgm:spPr/>
      <dgm:t>
        <a:bodyPr/>
        <a:lstStyle/>
        <a:p>
          <a:endParaRPr lang="en-GB"/>
        </a:p>
      </dgm:t>
    </dgm:pt>
    <dgm:pt modelId="{FA3D3682-DB08-482B-BBAF-84FA35B34A92}" type="pres">
      <dgm:prSet presAssocID="{DF0DB837-AB40-4FC8-B281-5C726E7AC26C}" presName="sibTrans" presStyleLbl="sibTrans2D1" presStyleIdx="0" presStyleCnt="2"/>
      <dgm:spPr/>
      <dgm:t>
        <a:bodyPr/>
        <a:lstStyle/>
        <a:p>
          <a:endParaRPr lang="en-GB"/>
        </a:p>
      </dgm:t>
    </dgm:pt>
    <dgm:pt modelId="{8DAB4C5A-3560-4650-AD14-45B21DC2913A}" type="pres">
      <dgm:prSet presAssocID="{DF0DB837-AB40-4FC8-B281-5C726E7AC26C}" presName="connectorText" presStyleLbl="sibTrans2D1" presStyleIdx="0" presStyleCnt="2"/>
      <dgm:spPr/>
      <dgm:t>
        <a:bodyPr/>
        <a:lstStyle/>
        <a:p>
          <a:endParaRPr lang="en-GB"/>
        </a:p>
      </dgm:t>
    </dgm:pt>
    <dgm:pt modelId="{7B6B8755-7CE6-4B5E-902C-99DE2C9985EF}" type="pres">
      <dgm:prSet presAssocID="{3428136A-2F12-4D1D-8FE0-FF173A137A34}" presName="node" presStyleLbl="node1" presStyleIdx="1" presStyleCnt="3">
        <dgm:presLayoutVars>
          <dgm:bulletEnabled val="1"/>
        </dgm:presLayoutVars>
      </dgm:prSet>
      <dgm:spPr/>
      <dgm:t>
        <a:bodyPr/>
        <a:lstStyle/>
        <a:p>
          <a:endParaRPr lang="en-GB"/>
        </a:p>
      </dgm:t>
    </dgm:pt>
    <dgm:pt modelId="{738523D4-4C53-4190-B642-55E770758C50}" type="pres">
      <dgm:prSet presAssocID="{FBDE6531-DBD6-4850-A90B-A30D83DAE2BD}" presName="sibTrans" presStyleLbl="sibTrans2D1" presStyleIdx="1" presStyleCnt="2"/>
      <dgm:spPr/>
      <dgm:t>
        <a:bodyPr/>
        <a:lstStyle/>
        <a:p>
          <a:endParaRPr lang="en-GB"/>
        </a:p>
      </dgm:t>
    </dgm:pt>
    <dgm:pt modelId="{A9CF7BEB-0297-4939-A609-A6A08A2B31A7}" type="pres">
      <dgm:prSet presAssocID="{FBDE6531-DBD6-4850-A90B-A30D83DAE2BD}" presName="connectorText" presStyleLbl="sibTrans2D1" presStyleIdx="1" presStyleCnt="2"/>
      <dgm:spPr/>
      <dgm:t>
        <a:bodyPr/>
        <a:lstStyle/>
        <a:p>
          <a:endParaRPr lang="en-GB"/>
        </a:p>
      </dgm:t>
    </dgm:pt>
    <dgm:pt modelId="{454A589F-201A-4E8C-90D7-750FB733D350}" type="pres">
      <dgm:prSet presAssocID="{40F838B7-38F4-49AF-9602-38CE936C2206}" presName="node" presStyleLbl="node1" presStyleIdx="2" presStyleCnt="3">
        <dgm:presLayoutVars>
          <dgm:bulletEnabled val="1"/>
        </dgm:presLayoutVars>
      </dgm:prSet>
      <dgm:spPr/>
      <dgm:t>
        <a:bodyPr/>
        <a:lstStyle/>
        <a:p>
          <a:endParaRPr lang="en-GB"/>
        </a:p>
      </dgm:t>
    </dgm:pt>
  </dgm:ptLst>
  <dgm:cxnLst>
    <dgm:cxn modelId="{AF86FCD6-0895-405E-AFFF-FFEF1C2B1C57}" srcId="{4071DDF2-114C-4BDD-8B84-793D704B4D83}" destId="{3428136A-2F12-4D1D-8FE0-FF173A137A34}" srcOrd="1" destOrd="0" parTransId="{BF4492DF-52BD-43F8-9FA3-5E1420B447B0}" sibTransId="{FBDE6531-DBD6-4850-A90B-A30D83DAE2BD}"/>
    <dgm:cxn modelId="{C65A26A2-A602-4219-9CC4-5F4961207DF8}" type="presOf" srcId="{FBDE6531-DBD6-4850-A90B-A30D83DAE2BD}" destId="{A9CF7BEB-0297-4939-A609-A6A08A2B31A7}" srcOrd="1" destOrd="0" presId="urn:microsoft.com/office/officeart/2005/8/layout/process1"/>
    <dgm:cxn modelId="{7919F035-FF06-4777-AB2B-4461F2148201}" type="presOf" srcId="{DF0DB837-AB40-4FC8-B281-5C726E7AC26C}" destId="{8DAB4C5A-3560-4650-AD14-45B21DC2913A}" srcOrd="1" destOrd="0" presId="urn:microsoft.com/office/officeart/2005/8/layout/process1"/>
    <dgm:cxn modelId="{6A318884-0F30-4E50-80D0-8739ABCAD115}" type="presOf" srcId="{40F838B7-38F4-49AF-9602-38CE936C2206}" destId="{454A589F-201A-4E8C-90D7-750FB733D350}" srcOrd="0" destOrd="0" presId="urn:microsoft.com/office/officeart/2005/8/layout/process1"/>
    <dgm:cxn modelId="{7ABD9A55-B268-42B8-ABE2-CA85F914FDEA}" type="presOf" srcId="{FBDE6531-DBD6-4850-A90B-A30D83DAE2BD}" destId="{738523D4-4C53-4190-B642-55E770758C50}" srcOrd="0" destOrd="0" presId="urn:microsoft.com/office/officeart/2005/8/layout/process1"/>
    <dgm:cxn modelId="{67469B37-BA7E-428B-8E35-3406D67C765E}" type="presOf" srcId="{3428136A-2F12-4D1D-8FE0-FF173A137A34}" destId="{7B6B8755-7CE6-4B5E-902C-99DE2C9985EF}" srcOrd="0" destOrd="0" presId="urn:microsoft.com/office/officeart/2005/8/layout/process1"/>
    <dgm:cxn modelId="{D0B3FBCF-5741-4F3B-86B7-1232649BB75D}" type="presOf" srcId="{4071DDF2-114C-4BDD-8B84-793D704B4D83}" destId="{31EEC7F4-1AC7-4890-B0E4-C5C818EFA18D}" srcOrd="0" destOrd="0" presId="urn:microsoft.com/office/officeart/2005/8/layout/process1"/>
    <dgm:cxn modelId="{B28F7A17-B6F5-4C4E-B798-7124545E59C6}" srcId="{4071DDF2-114C-4BDD-8B84-793D704B4D83}" destId="{40F838B7-38F4-49AF-9602-38CE936C2206}" srcOrd="2" destOrd="0" parTransId="{BF94469B-3A9F-4C4C-B04C-818C1D6C7652}" sibTransId="{203DFBF5-1FCA-498A-B65F-368212FFF196}"/>
    <dgm:cxn modelId="{DC56659B-86C1-44B3-BED7-F8C7A53FE1E9}" type="presOf" srcId="{9C3BF098-3FC1-4ACA-BAB7-B9D3B490A91B}" destId="{0B663217-3C12-418C-A818-5928D1580B61}" srcOrd="0" destOrd="0" presId="urn:microsoft.com/office/officeart/2005/8/layout/process1"/>
    <dgm:cxn modelId="{86C4F588-1954-42B8-89C3-924D80B51A3B}" type="presOf" srcId="{DF0DB837-AB40-4FC8-B281-5C726E7AC26C}" destId="{FA3D3682-DB08-482B-BBAF-84FA35B34A92}" srcOrd="0" destOrd="0" presId="urn:microsoft.com/office/officeart/2005/8/layout/process1"/>
    <dgm:cxn modelId="{E803733D-4396-48EB-AC86-55B49A744DCD}" srcId="{4071DDF2-114C-4BDD-8B84-793D704B4D83}" destId="{9C3BF098-3FC1-4ACA-BAB7-B9D3B490A91B}" srcOrd="0" destOrd="0" parTransId="{56E9FCA5-BD7C-447E-898E-E64E027B53E9}" sibTransId="{DF0DB837-AB40-4FC8-B281-5C726E7AC26C}"/>
    <dgm:cxn modelId="{184ABFB4-3025-4936-B0D5-55405961284D}" type="presParOf" srcId="{31EEC7F4-1AC7-4890-B0E4-C5C818EFA18D}" destId="{0B663217-3C12-418C-A818-5928D1580B61}" srcOrd="0" destOrd="0" presId="urn:microsoft.com/office/officeart/2005/8/layout/process1"/>
    <dgm:cxn modelId="{386A3C9A-5931-469B-A0CA-360970796565}" type="presParOf" srcId="{31EEC7F4-1AC7-4890-B0E4-C5C818EFA18D}" destId="{FA3D3682-DB08-482B-BBAF-84FA35B34A92}" srcOrd="1" destOrd="0" presId="urn:microsoft.com/office/officeart/2005/8/layout/process1"/>
    <dgm:cxn modelId="{5208306C-5024-4E14-ABD0-350DDEBA9550}" type="presParOf" srcId="{FA3D3682-DB08-482B-BBAF-84FA35B34A92}" destId="{8DAB4C5A-3560-4650-AD14-45B21DC2913A}" srcOrd="0" destOrd="0" presId="urn:microsoft.com/office/officeart/2005/8/layout/process1"/>
    <dgm:cxn modelId="{E6F49200-6CC9-4477-9AB7-297224E54075}" type="presParOf" srcId="{31EEC7F4-1AC7-4890-B0E4-C5C818EFA18D}" destId="{7B6B8755-7CE6-4B5E-902C-99DE2C9985EF}" srcOrd="2" destOrd="0" presId="urn:microsoft.com/office/officeart/2005/8/layout/process1"/>
    <dgm:cxn modelId="{04124B2D-5AD3-4E2F-AED8-73E70C00394C}" type="presParOf" srcId="{31EEC7F4-1AC7-4890-B0E4-C5C818EFA18D}" destId="{738523D4-4C53-4190-B642-55E770758C50}" srcOrd="3" destOrd="0" presId="urn:microsoft.com/office/officeart/2005/8/layout/process1"/>
    <dgm:cxn modelId="{9263B100-E7B9-4AC7-A685-FFB905214128}" type="presParOf" srcId="{738523D4-4C53-4190-B642-55E770758C50}" destId="{A9CF7BEB-0297-4939-A609-A6A08A2B31A7}" srcOrd="0" destOrd="0" presId="urn:microsoft.com/office/officeart/2005/8/layout/process1"/>
    <dgm:cxn modelId="{DFFF4BC2-8F40-4D0C-BCD4-A72D77B59E7F}" type="presParOf" srcId="{31EEC7F4-1AC7-4890-B0E4-C5C818EFA18D}" destId="{454A589F-201A-4E8C-90D7-750FB733D35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663217-3C12-418C-A818-5928D1580B61}">
      <dsp:nvSpPr>
        <dsp:cNvPr id="0" name=""/>
        <dsp:cNvSpPr/>
      </dsp:nvSpPr>
      <dsp:spPr>
        <a:xfrm>
          <a:off x="7445" y="74782"/>
          <a:ext cx="2225366" cy="133521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Enactment (Policy context)</a:t>
          </a:r>
        </a:p>
      </dsp:txBody>
      <dsp:txXfrm>
        <a:off x="46552" y="113889"/>
        <a:ext cx="2147152" cy="1257005"/>
      </dsp:txXfrm>
    </dsp:sp>
    <dsp:sp modelId="{FA3D3682-DB08-482B-BBAF-84FA35B34A92}">
      <dsp:nvSpPr>
        <dsp:cNvPr id="0" name=""/>
        <dsp:cNvSpPr/>
      </dsp:nvSpPr>
      <dsp:spPr>
        <a:xfrm>
          <a:off x="2455348" y="466446"/>
          <a:ext cx="471777" cy="5518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a:p>
      </dsp:txBody>
      <dsp:txXfrm>
        <a:off x="2455348" y="576824"/>
        <a:ext cx="330244" cy="331134"/>
      </dsp:txXfrm>
    </dsp:sp>
    <dsp:sp modelId="{7B6B8755-7CE6-4B5E-902C-99DE2C9985EF}">
      <dsp:nvSpPr>
        <dsp:cNvPr id="0" name=""/>
        <dsp:cNvSpPr/>
      </dsp:nvSpPr>
      <dsp:spPr>
        <a:xfrm>
          <a:off x="3122958" y="74782"/>
          <a:ext cx="2225366" cy="133521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Intended practices (University contexts)</a:t>
          </a:r>
        </a:p>
      </dsp:txBody>
      <dsp:txXfrm>
        <a:off x="3162065" y="113889"/>
        <a:ext cx="2147152" cy="1257005"/>
      </dsp:txXfrm>
    </dsp:sp>
    <dsp:sp modelId="{738523D4-4C53-4190-B642-55E770758C50}">
      <dsp:nvSpPr>
        <dsp:cNvPr id="0" name=""/>
        <dsp:cNvSpPr/>
      </dsp:nvSpPr>
      <dsp:spPr>
        <a:xfrm>
          <a:off x="5570861" y="466446"/>
          <a:ext cx="471777" cy="5518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a:p>
      </dsp:txBody>
      <dsp:txXfrm>
        <a:off x="5570861" y="576824"/>
        <a:ext cx="330244" cy="331134"/>
      </dsp:txXfrm>
    </dsp:sp>
    <dsp:sp modelId="{454A589F-201A-4E8C-90D7-750FB733D350}">
      <dsp:nvSpPr>
        <dsp:cNvPr id="0" name=""/>
        <dsp:cNvSpPr/>
      </dsp:nvSpPr>
      <dsp:spPr>
        <a:xfrm>
          <a:off x="6238471" y="74782"/>
          <a:ext cx="2225366" cy="133521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Reconstruction (Individual contexts)</a:t>
          </a:r>
        </a:p>
      </dsp:txBody>
      <dsp:txXfrm>
        <a:off x="6277578" y="113889"/>
        <a:ext cx="2147152" cy="125700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4" y="0"/>
            <a:ext cx="2945659" cy="498135"/>
          </a:xfrm>
          <a:prstGeom prst="rect">
            <a:avLst/>
          </a:prstGeom>
        </p:spPr>
        <p:txBody>
          <a:bodyPr vert="horz" lIns="91440" tIns="45720" rIns="91440" bIns="45720" rtlCol="0"/>
          <a:lstStyle>
            <a:lvl1pPr algn="r">
              <a:defRPr sz="1200"/>
            </a:lvl1pPr>
          </a:lstStyle>
          <a:p>
            <a:fld id="{C92B3E71-C1D3-481A-BE2A-E98D7A7139E8}" type="datetimeFigureOut">
              <a:rPr lang="en-GB" smtClean="0"/>
              <a:t>08/08/2018</a:t>
            </a:fld>
            <a:endParaRPr lang="en-GB"/>
          </a:p>
        </p:txBody>
      </p:sp>
      <p:sp>
        <p:nvSpPr>
          <p:cNvPr id="4" name="Footer Placeholder 3"/>
          <p:cNvSpPr>
            <a:spLocks noGrp="1"/>
          </p:cNvSpPr>
          <p:nvPr>
            <p:ph type="ftr" sz="quarter" idx="2"/>
          </p:nvPr>
        </p:nvSpPr>
        <p:spPr>
          <a:xfrm>
            <a:off x="1" y="9430092"/>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4" y="9430092"/>
            <a:ext cx="2945659" cy="498134"/>
          </a:xfrm>
          <a:prstGeom prst="rect">
            <a:avLst/>
          </a:prstGeom>
        </p:spPr>
        <p:txBody>
          <a:bodyPr vert="horz" lIns="91440" tIns="45720" rIns="91440" bIns="45720" rtlCol="0" anchor="b"/>
          <a:lstStyle>
            <a:lvl1pPr algn="r">
              <a:defRPr sz="1200"/>
            </a:lvl1pPr>
          </a:lstStyle>
          <a:p>
            <a:fld id="{23092CC9-35FD-4321-B5BD-F4514614B2BB}" type="slidenum">
              <a:rPr lang="en-GB" smtClean="0"/>
              <a:t>‹#›</a:t>
            </a:fld>
            <a:endParaRPr lang="en-GB"/>
          </a:p>
        </p:txBody>
      </p:sp>
    </p:spTree>
    <p:extLst>
      <p:ext uri="{BB962C8B-B14F-4D97-AF65-F5344CB8AC3E}">
        <p14:creationId xmlns:p14="http://schemas.microsoft.com/office/powerpoint/2010/main" val="26925584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218276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3275378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25109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3408396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77885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3445148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26659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199452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1974910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262B55-5B9C-4AA7-A269-3906F4441E34}" type="datetimeFigureOut">
              <a:rPr lang="en-GB" smtClean="0"/>
              <a:t>08/08/2018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997226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262B55-5B9C-4AA7-A269-3906F4441E34}" type="datetimeFigureOut">
              <a:rPr lang="en-GB" smtClean="0"/>
              <a:t>08/08/2018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402230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262B55-5B9C-4AA7-A269-3906F4441E34}" type="datetimeFigureOut">
              <a:rPr lang="en-GB" smtClean="0"/>
              <a:t>08/08/2018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1930252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262B55-5B9C-4AA7-A269-3906F4441E34}" type="datetimeFigureOut">
              <a:rPr lang="en-GB" smtClean="0"/>
              <a:t>08/08/2018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1085429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262B55-5B9C-4AA7-A269-3906F4441E34}" type="datetimeFigureOut">
              <a:rPr lang="en-GB" smtClean="0"/>
              <a:t>08/08/2018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1480266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262B55-5B9C-4AA7-A269-3906F4441E34}" type="datetimeFigureOut">
              <a:rPr lang="en-GB" smtClean="0"/>
              <a:t>08/08/2018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33077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262B55-5B9C-4AA7-A269-3906F4441E34}" type="datetimeFigureOut">
              <a:rPr lang="en-GB" smtClean="0"/>
              <a:t>08/08/2018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056067-94B1-44B6-B1BC-D322483A6C0D}" type="slidenum">
              <a:rPr lang="en-GB" smtClean="0"/>
              <a:t>‹#›</a:t>
            </a:fld>
            <a:endParaRPr lang="en-GB"/>
          </a:p>
        </p:txBody>
      </p:sp>
    </p:spTree>
    <p:extLst>
      <p:ext uri="{BB962C8B-B14F-4D97-AF65-F5344CB8AC3E}">
        <p14:creationId xmlns:p14="http://schemas.microsoft.com/office/powerpoint/2010/main" val="290411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262B55-5B9C-4AA7-A269-3906F4441E34}" type="datetimeFigureOut">
              <a:rPr lang="en-GB" smtClean="0"/>
              <a:t>08/08/2018</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E056067-94B1-44B6-B1BC-D322483A6C0D}" type="slidenum">
              <a:rPr lang="en-GB" smtClean="0"/>
              <a:t>‹#›</a:t>
            </a:fld>
            <a:endParaRPr lang="en-GB"/>
          </a:p>
        </p:txBody>
      </p:sp>
    </p:spTree>
    <p:extLst>
      <p:ext uri="{BB962C8B-B14F-4D97-AF65-F5344CB8AC3E}">
        <p14:creationId xmlns:p14="http://schemas.microsoft.com/office/powerpoint/2010/main" val="242501399"/>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dirty="0"/>
              <a:t>When globalization meets a</a:t>
            </a:r>
            <a:r>
              <a:rPr lang="en-GB" baseline="0" dirty="0"/>
              <a:t> higher education policy in Vietnam</a:t>
            </a:r>
            <a:endParaRPr lang="en-GB" dirty="0"/>
          </a:p>
        </p:txBody>
      </p:sp>
      <p:sp>
        <p:nvSpPr>
          <p:cNvPr id="5" name="Subtitle 4"/>
          <p:cNvSpPr>
            <a:spLocks noGrp="1"/>
          </p:cNvSpPr>
          <p:nvPr>
            <p:ph type="subTitle" idx="1"/>
          </p:nvPr>
        </p:nvSpPr>
        <p:spPr/>
        <p:txBody>
          <a:bodyPr/>
          <a:lstStyle/>
          <a:p>
            <a:r>
              <a:rPr lang="en-GB" dirty="0"/>
              <a:t>Hieu Kieu</a:t>
            </a:r>
          </a:p>
          <a:p>
            <a:r>
              <a:rPr lang="en-GB" dirty="0"/>
              <a:t>University of Huddersfield</a:t>
            </a: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t="9950" r="5260"/>
          <a:stretch/>
        </p:blipFill>
        <p:spPr>
          <a:xfrm>
            <a:off x="1777868" y="3874000"/>
            <a:ext cx="3013948" cy="1273732"/>
          </a:xfrm>
          <a:prstGeom prst="rect">
            <a:avLst/>
          </a:prstGeom>
        </p:spPr>
      </p:pic>
    </p:spTree>
    <p:extLst>
      <p:ext uri="{BB962C8B-B14F-4D97-AF65-F5344CB8AC3E}">
        <p14:creationId xmlns:p14="http://schemas.microsoft.com/office/powerpoint/2010/main" val="9556859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Agenda of reforming</a:t>
            </a:r>
            <a:r>
              <a:rPr lang="en-GB" baseline="0" dirty="0"/>
              <a:t> VHE 2006-2020</a:t>
            </a:r>
            <a:endParaRPr lang="en-GB" dirty="0"/>
          </a:p>
        </p:txBody>
      </p:sp>
      <p:sp>
        <p:nvSpPr>
          <p:cNvPr id="3" name="Content Placeholder 2"/>
          <p:cNvSpPr>
            <a:spLocks noGrp="1"/>
          </p:cNvSpPr>
          <p:nvPr>
            <p:ph idx="1"/>
          </p:nvPr>
        </p:nvSpPr>
        <p:spPr>
          <a:xfrm>
            <a:off x="838200" y="1398904"/>
            <a:ext cx="9724697" cy="5459096"/>
          </a:xfrm>
        </p:spPr>
        <p:txBody>
          <a:bodyPr>
            <a:normAutofit/>
          </a:bodyPr>
          <a:lstStyle/>
          <a:p>
            <a:pPr marL="0" indent="0" rtl="0" eaLnBrk="1" latinLnBrk="0" hangingPunct="1">
              <a:buNone/>
            </a:pPr>
            <a:r>
              <a:rPr lang="en-GB" sz="2400" kern="1200" dirty="0">
                <a:solidFill>
                  <a:schemeClr val="tx1"/>
                </a:solidFill>
                <a:effectLst/>
                <a:latin typeface="+mn-lt"/>
                <a:ea typeface="+mn-ea"/>
                <a:cs typeface="+mn-cs"/>
              </a:rPr>
              <a:t>Key objectives</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(1) A</a:t>
            </a:r>
            <a:r>
              <a:rPr lang="en-GB" sz="2400" kern="1200" baseline="0" dirty="0">
                <a:solidFill>
                  <a:schemeClr val="tx1"/>
                </a:solidFill>
                <a:effectLst/>
                <a:latin typeface="+mn-lt"/>
                <a:ea typeface="+mn-ea"/>
                <a:cs typeface="+mn-cs"/>
              </a:rPr>
              <a:t> </a:t>
            </a:r>
            <a:r>
              <a:rPr lang="en-GB" sz="2400" kern="1200" dirty="0">
                <a:solidFill>
                  <a:schemeClr val="tx1"/>
                </a:solidFill>
                <a:effectLst/>
                <a:latin typeface="+mn-lt"/>
                <a:ea typeface="+mn-ea"/>
                <a:cs typeface="+mn-cs"/>
              </a:rPr>
              <a:t>multi-tiered system</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(2) A multiple-owned system </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(3) A system- wide coordination </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(4) </a:t>
            </a:r>
            <a:r>
              <a:rPr lang="en-AU" sz="2400" kern="1200" dirty="0">
                <a:solidFill>
                  <a:schemeClr val="tx1"/>
                </a:solidFill>
                <a:effectLst/>
                <a:latin typeface="+mn-lt"/>
                <a:ea typeface="+mn-ea"/>
                <a:cs typeface="+mn-cs"/>
              </a:rPr>
              <a:t>Strong and appropriate institutional governance</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(5) The integration of research and teaching</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(6) </a:t>
            </a:r>
            <a:r>
              <a:rPr lang="en-AU" sz="2400" kern="1200" dirty="0">
                <a:solidFill>
                  <a:schemeClr val="tx1"/>
                </a:solidFill>
                <a:effectLst/>
                <a:latin typeface="+mn-lt"/>
                <a:ea typeface="+mn-ea"/>
                <a:cs typeface="+mn-cs"/>
              </a:rPr>
              <a:t>Increased private-sector investment </a:t>
            </a:r>
            <a:endParaRPr lang="en-GB" sz="1600" dirty="0">
              <a:effectLst/>
            </a:endParaRPr>
          </a:p>
          <a:p>
            <a:pPr marL="0" indent="0" rtl="0" eaLnBrk="1" latinLnBrk="0" hangingPunct="1">
              <a:buNone/>
            </a:pPr>
            <a:r>
              <a:rPr lang="en-GB" sz="2400" kern="1200" dirty="0">
                <a:solidFill>
                  <a:schemeClr val="tx1"/>
                </a:solidFill>
                <a:effectLst/>
                <a:latin typeface="+mn-lt"/>
                <a:ea typeface="+mn-ea"/>
                <a:cs typeface="+mn-cs"/>
              </a:rPr>
              <a:t>	(7) </a:t>
            </a:r>
            <a:r>
              <a:rPr lang="en-AU" sz="2400" kern="1200" dirty="0">
                <a:solidFill>
                  <a:schemeClr val="tx1"/>
                </a:solidFill>
                <a:effectLst/>
                <a:latin typeface="+mn-lt"/>
                <a:ea typeface="+mn-ea"/>
                <a:cs typeface="+mn-cs"/>
              </a:rPr>
              <a:t>Increased funding support and the attainment of equity</a:t>
            </a:r>
            <a:endParaRPr lang="en-GB" sz="1600" dirty="0">
              <a:effectLst/>
            </a:endParaRPr>
          </a:p>
          <a:p>
            <a:pPr marL="0" indent="0" rtl="0" eaLnBrk="1" latinLnBrk="0" hangingPunct="1">
              <a:buNone/>
            </a:pPr>
            <a:r>
              <a:rPr lang="en-AU" sz="2400" kern="1200" dirty="0">
                <a:solidFill>
                  <a:schemeClr val="tx1"/>
                </a:solidFill>
                <a:effectLst/>
                <a:latin typeface="+mn-lt"/>
                <a:ea typeface="+mn-ea"/>
                <a:cs typeface="+mn-cs"/>
              </a:rPr>
              <a:t>	(8) Improved quality</a:t>
            </a:r>
            <a:endParaRPr lang="en-GB" sz="1600" dirty="0">
              <a:effectLst/>
            </a:endParaRPr>
          </a:p>
        </p:txBody>
      </p:sp>
    </p:spTree>
    <p:extLst>
      <p:ext uri="{BB962C8B-B14F-4D97-AF65-F5344CB8AC3E}">
        <p14:creationId xmlns:p14="http://schemas.microsoft.com/office/powerpoint/2010/main" val="196748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Social</a:t>
            </a:r>
            <a:r>
              <a:rPr lang="en-GB" baseline="0" dirty="0"/>
              <a:t> imaginary of globalization</a:t>
            </a:r>
            <a:endParaRPr lang="en-GB" dirty="0"/>
          </a:p>
        </p:txBody>
      </p:sp>
      <p:sp>
        <p:nvSpPr>
          <p:cNvPr id="3" name="Content Placeholder 2"/>
          <p:cNvSpPr>
            <a:spLocks noGrp="1"/>
          </p:cNvSpPr>
          <p:nvPr>
            <p:ph idx="1"/>
          </p:nvPr>
        </p:nvSpPr>
        <p:spPr>
          <a:xfrm>
            <a:off x="838200" y="1825624"/>
            <a:ext cx="7969469" cy="4819015"/>
          </a:xfrm>
        </p:spPr>
        <p:txBody>
          <a:bodyPr>
            <a:normAutofit/>
          </a:bodyPr>
          <a:lstStyle/>
          <a:p>
            <a:pPr marL="0" indent="0">
              <a:buNone/>
            </a:pPr>
            <a:r>
              <a:rPr lang="en-GB" sz="2400" baseline="0" dirty="0"/>
              <a:t>Charles Taylor’s (2002) social imaginary</a:t>
            </a:r>
            <a:r>
              <a:rPr lang="en-GB" sz="2400" dirty="0"/>
              <a:t> </a:t>
            </a:r>
          </a:p>
          <a:p>
            <a:pPr marL="457200" lvl="1" indent="0">
              <a:buNone/>
            </a:pPr>
            <a:r>
              <a:rPr lang="en-GB" sz="2000" i="1" dirty="0"/>
              <a:t>“The ways people imagine their social existence, how they fit together with others, how things go between them and their fellows, the expectations that are normally met, and the deeper normative notions and  images that underlie these expectations” </a:t>
            </a:r>
            <a:r>
              <a:rPr lang="en-GB" sz="2000" dirty="0"/>
              <a:t>(p.106) </a:t>
            </a:r>
          </a:p>
          <a:p>
            <a:pPr marL="0" indent="0">
              <a:buNone/>
            </a:pPr>
            <a:r>
              <a:rPr lang="en-GB" sz="2400" dirty="0"/>
              <a:t>Social imaginary : everyday practices, theory and policy</a:t>
            </a:r>
          </a:p>
          <a:p>
            <a:pPr marL="0" indent="0">
              <a:buNone/>
            </a:pPr>
            <a:r>
              <a:rPr lang="en-GB" sz="2400" baseline="0" dirty="0"/>
              <a:t>Dominant</a:t>
            </a:r>
            <a:r>
              <a:rPr lang="en-GB" sz="2400" dirty="0"/>
              <a:t> social imaginary of globalization : neoliberal</a:t>
            </a:r>
            <a:r>
              <a:rPr lang="en-GB" sz="2400" baseline="0" dirty="0"/>
              <a:t> imaginary </a:t>
            </a:r>
          </a:p>
        </p:txBody>
      </p:sp>
    </p:spTree>
    <p:extLst>
      <p:ext uri="{BB962C8B-B14F-4D97-AF65-F5344CB8AC3E}">
        <p14:creationId xmlns:p14="http://schemas.microsoft.com/office/powerpoint/2010/main" val="623648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Neoliberal</a:t>
            </a:r>
            <a:r>
              <a:rPr lang="en-GB" baseline="0" dirty="0"/>
              <a:t> higher education reform agenda (Rossier,2016)</a:t>
            </a:r>
            <a:endParaRPr lang="en-GB" dirty="0"/>
          </a:p>
        </p:txBody>
      </p:sp>
      <p:sp>
        <p:nvSpPr>
          <p:cNvPr id="3" name="Content Placeholder 2"/>
          <p:cNvSpPr>
            <a:spLocks noGrp="1"/>
          </p:cNvSpPr>
          <p:nvPr>
            <p:ph idx="1"/>
          </p:nvPr>
        </p:nvSpPr>
        <p:spPr/>
        <p:txBody>
          <a:bodyPr/>
          <a:lstStyle/>
          <a:p>
            <a:r>
              <a:rPr lang="en-GB" dirty="0"/>
              <a:t>Enhancing</a:t>
            </a:r>
            <a:r>
              <a:rPr lang="en-GB" baseline="0" dirty="0"/>
              <a:t> autonomy for higher education institution</a:t>
            </a:r>
          </a:p>
          <a:p>
            <a:r>
              <a:rPr lang="en-GB" baseline="0" dirty="0"/>
              <a:t>Promoting competition between and among universities</a:t>
            </a:r>
          </a:p>
          <a:p>
            <a:r>
              <a:rPr lang="en-GB" baseline="0" dirty="0"/>
              <a:t>Increasing accountability of university</a:t>
            </a:r>
          </a:p>
          <a:p>
            <a:pPr>
              <a:buFont typeface="Wingdings" panose="05000000000000000000" pitchFamily="2" charset="2"/>
              <a:buChar char="à"/>
            </a:pPr>
            <a:r>
              <a:rPr lang="en-GB" baseline="0" dirty="0">
                <a:sym typeface="Wingdings" panose="05000000000000000000" pitchFamily="2" charset="2"/>
              </a:rPr>
              <a:t>Success of the agenda : strong political support</a:t>
            </a:r>
          </a:p>
          <a:p>
            <a:pPr marL="0" indent="0">
              <a:buNone/>
            </a:pPr>
            <a:r>
              <a:rPr lang="en-GB" dirty="0">
                <a:sym typeface="Wingdings" panose="05000000000000000000" pitchFamily="2" charset="2"/>
              </a:rPr>
              <a:t>							</a:t>
            </a:r>
            <a:endParaRPr lang="en-GB" baseline="0" dirty="0"/>
          </a:p>
        </p:txBody>
      </p:sp>
    </p:spTree>
    <p:extLst>
      <p:ext uri="{BB962C8B-B14F-4D97-AF65-F5344CB8AC3E}">
        <p14:creationId xmlns:p14="http://schemas.microsoft.com/office/powerpoint/2010/main" val="746317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When globalization meets the Agenda, then what?</a:t>
            </a:r>
          </a:p>
        </p:txBody>
      </p:sp>
      <p:sp>
        <p:nvSpPr>
          <p:cNvPr id="3" name="Content Placeholder 2"/>
          <p:cNvSpPr>
            <a:spLocks noGrp="1"/>
          </p:cNvSpPr>
          <p:nvPr>
            <p:ph idx="1"/>
          </p:nvPr>
        </p:nvSpPr>
        <p:spPr>
          <a:xfrm>
            <a:off x="838200" y="1605280"/>
            <a:ext cx="8043041" cy="4700927"/>
          </a:xfrm>
        </p:spPr>
        <p:txBody>
          <a:bodyPr>
            <a:normAutofit/>
          </a:bodyPr>
          <a:lstStyle/>
          <a:p>
            <a:pPr marL="0" indent="0">
              <a:buNone/>
            </a:pPr>
            <a:endParaRPr lang="en-GB" baseline="0"/>
          </a:p>
          <a:p>
            <a:pPr marL="0" indent="0">
              <a:buNone/>
            </a:pPr>
            <a:r>
              <a:rPr lang="en-GB" baseline="0"/>
              <a:t>Neoliberal </a:t>
            </a:r>
            <a:r>
              <a:rPr lang="en-GB" baseline="0" dirty="0"/>
              <a:t>imaginary meets with policy aspiration of reforming VHE (scenarios toward 2020)</a:t>
            </a:r>
          </a:p>
          <a:p>
            <a:pPr>
              <a:buFont typeface="Wingdings" panose="05000000000000000000" pitchFamily="2" charset="2"/>
              <a:buChar char="q"/>
            </a:pPr>
            <a:r>
              <a:rPr lang="en-GB" dirty="0"/>
              <a:t>Leading</a:t>
            </a:r>
          </a:p>
          <a:p>
            <a:pPr>
              <a:buFont typeface="Wingdings" panose="05000000000000000000" pitchFamily="2" charset="2"/>
              <a:buChar char="q"/>
            </a:pPr>
            <a:r>
              <a:rPr lang="en-GB" baseline="0" dirty="0"/>
              <a:t>Teaching</a:t>
            </a:r>
          </a:p>
          <a:p>
            <a:pPr>
              <a:buFont typeface="Wingdings" panose="05000000000000000000" pitchFamily="2" charset="2"/>
              <a:buChar char="q"/>
            </a:pPr>
            <a:r>
              <a:rPr lang="en-GB" dirty="0"/>
              <a:t>Learning</a:t>
            </a:r>
          </a:p>
          <a:p>
            <a:pPr>
              <a:buFont typeface="Wingdings" panose="05000000000000000000" pitchFamily="2" charset="2"/>
              <a:buChar char="q"/>
            </a:pPr>
            <a:r>
              <a:rPr lang="en-GB" baseline="0" dirty="0"/>
              <a:t>Research</a:t>
            </a:r>
          </a:p>
          <a:p>
            <a:pPr>
              <a:buFont typeface="Wingdings" panose="05000000000000000000" pitchFamily="2" charset="2"/>
              <a:buChar char="q"/>
            </a:pPr>
            <a:r>
              <a:rPr lang="en-GB" dirty="0"/>
              <a:t>International cooperation</a:t>
            </a:r>
          </a:p>
          <a:p>
            <a:pPr marL="228600" indent="-228600">
              <a:buFont typeface="Wingdings" panose="05000000000000000000" pitchFamily="2" charset="2"/>
              <a:buChar char="à"/>
            </a:pPr>
            <a:r>
              <a:rPr lang="en-GB" baseline="0" dirty="0">
                <a:sym typeface="Wingdings" panose="05000000000000000000" pitchFamily="2" charset="2"/>
              </a:rPr>
              <a:t>Expanding</a:t>
            </a:r>
            <a:r>
              <a:rPr lang="en-GB" dirty="0">
                <a:sym typeface="Wingdings" panose="05000000000000000000" pitchFamily="2" charset="2"/>
              </a:rPr>
              <a:t> and improving quality underpinning the promotion of privatization and market-reliance </a:t>
            </a:r>
          </a:p>
        </p:txBody>
      </p:sp>
    </p:spTree>
    <p:extLst>
      <p:ext uri="{BB962C8B-B14F-4D97-AF65-F5344CB8AC3E}">
        <p14:creationId xmlns:p14="http://schemas.microsoft.com/office/powerpoint/2010/main" val="4203489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When globalization meets the Agenda,</a:t>
            </a:r>
            <a:r>
              <a:rPr lang="en-GB" baseline="0" dirty="0"/>
              <a:t> then what?</a:t>
            </a:r>
            <a:endParaRPr lang="en-GB" dirty="0"/>
          </a:p>
        </p:txBody>
      </p:sp>
      <p:sp>
        <p:nvSpPr>
          <p:cNvPr id="3" name="Content Placeholder 2"/>
          <p:cNvSpPr>
            <a:spLocks noGrp="1"/>
          </p:cNvSpPr>
          <p:nvPr>
            <p:ph idx="1"/>
          </p:nvPr>
        </p:nvSpPr>
        <p:spPr>
          <a:xfrm>
            <a:off x="756920" y="2005648"/>
            <a:ext cx="8965149" cy="5238432"/>
          </a:xfrm>
        </p:spPr>
        <p:txBody>
          <a:bodyPr>
            <a:normAutofit/>
          </a:bodyPr>
          <a:lstStyle/>
          <a:p>
            <a:pPr marL="0" indent="0">
              <a:buNone/>
            </a:pPr>
            <a:r>
              <a:rPr lang="en-GB" dirty="0"/>
              <a:t>Neoliberal imaginary of HE reform is received but reinvented into the Vietnamese context</a:t>
            </a:r>
          </a:p>
          <a:p>
            <a:pPr marL="0" indent="0">
              <a:buNone/>
            </a:pPr>
            <a:r>
              <a:rPr lang="en-GB" dirty="0"/>
              <a:t>1-Received = building new practices </a:t>
            </a:r>
            <a:r>
              <a:rPr lang="en-GB" dirty="0">
                <a:sym typeface="Wingdings" panose="05000000000000000000" pitchFamily="2" charset="2"/>
              </a:rPr>
              <a:t> from national to global</a:t>
            </a:r>
            <a:endParaRPr lang="en-GB" dirty="0"/>
          </a:p>
          <a:p>
            <a:pPr marL="228600" indent="-228600"/>
            <a:r>
              <a:rPr lang="en-GB" dirty="0"/>
              <a:t>Autonomy</a:t>
            </a:r>
            <a:r>
              <a:rPr lang="en-GB" baseline="0" dirty="0"/>
              <a:t> and university council</a:t>
            </a:r>
          </a:p>
          <a:p>
            <a:pPr marL="228600" indent="-228600"/>
            <a:r>
              <a:rPr lang="en-GB" baseline="0" dirty="0"/>
              <a:t>Bringing research back to universities</a:t>
            </a:r>
          </a:p>
          <a:p>
            <a:pPr marL="228600" indent="-228600"/>
            <a:r>
              <a:rPr lang="en-GB" baseline="0" dirty="0"/>
              <a:t>Promoting international cooperation (teaching, learning and researching)</a:t>
            </a:r>
            <a:endParaRPr lang="en-GB" dirty="0"/>
          </a:p>
          <a:p>
            <a:pPr marL="0" indent="0">
              <a:buNone/>
            </a:pPr>
            <a:r>
              <a:rPr lang="en-GB" dirty="0"/>
              <a:t>2-Reinvented = challenging the old practices </a:t>
            </a:r>
            <a:r>
              <a:rPr lang="en-GB" dirty="0">
                <a:sym typeface="Wingdings" panose="05000000000000000000" pitchFamily="2" charset="2"/>
              </a:rPr>
              <a:t> and back</a:t>
            </a:r>
            <a:endParaRPr lang="en-GB" dirty="0"/>
          </a:p>
          <a:p>
            <a:r>
              <a:rPr lang="en-GB" dirty="0"/>
              <a:t>Into Vietnamese way : autonomy under the State management</a:t>
            </a:r>
          </a:p>
          <a:p>
            <a:r>
              <a:rPr lang="en-GB" dirty="0"/>
              <a:t>Walking between the line : the market and the State</a:t>
            </a:r>
          </a:p>
          <a:p>
            <a:pPr marL="0" indent="0">
              <a:buNone/>
            </a:pPr>
            <a:r>
              <a:rPr lang="en-GB" dirty="0"/>
              <a:t>								</a:t>
            </a:r>
          </a:p>
          <a:p>
            <a:pPr marL="0" indent="0">
              <a:buNone/>
            </a:pPr>
            <a:endParaRPr lang="en-GB" dirty="0"/>
          </a:p>
        </p:txBody>
      </p:sp>
    </p:spTree>
    <p:extLst>
      <p:ext uri="{BB962C8B-B14F-4D97-AF65-F5344CB8AC3E}">
        <p14:creationId xmlns:p14="http://schemas.microsoft.com/office/powerpoint/2010/main" val="37988480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080" y="161925"/>
            <a:ext cx="10515600" cy="1325563"/>
          </a:xfrm>
        </p:spPr>
        <p:txBody>
          <a:bodyPr/>
          <a:lstStyle/>
          <a:p>
            <a:r>
              <a:rPr lang="en-GB" dirty="0"/>
              <a:t>References</a:t>
            </a:r>
          </a:p>
        </p:txBody>
      </p:sp>
      <p:sp>
        <p:nvSpPr>
          <p:cNvPr id="3" name="Content Placeholder 2"/>
          <p:cNvSpPr>
            <a:spLocks noGrp="1"/>
          </p:cNvSpPr>
          <p:nvPr>
            <p:ph idx="1"/>
          </p:nvPr>
        </p:nvSpPr>
        <p:spPr>
          <a:xfrm>
            <a:off x="767080" y="1158240"/>
            <a:ext cx="8387430" cy="5358174"/>
          </a:xfrm>
        </p:spPr>
        <p:txBody>
          <a:bodyPr>
            <a:normAutofit fontScale="92500" lnSpcReduction="20000"/>
          </a:bodyPr>
          <a:lstStyle/>
          <a:p>
            <a:pPr marL="0" indent="0" rtl="0" eaLnBrk="1" fontAlgn="auto" latinLnBrk="0" hangingPunct="1">
              <a:buNone/>
            </a:pPr>
            <a:r>
              <a:rPr lang="en-US" sz="2400" kern="1200" dirty="0" err="1">
                <a:solidFill>
                  <a:schemeClr val="tx1"/>
                </a:solidFill>
                <a:effectLst/>
                <a:latin typeface="+mn-lt"/>
                <a:ea typeface="+mn-ea"/>
                <a:cs typeface="+mn-cs"/>
              </a:rPr>
              <a:t>Appadurai</a:t>
            </a:r>
            <a:r>
              <a:rPr lang="en-US" sz="2400" kern="1200" dirty="0">
                <a:solidFill>
                  <a:schemeClr val="tx1"/>
                </a:solidFill>
                <a:effectLst/>
                <a:latin typeface="+mn-lt"/>
                <a:ea typeface="+mn-ea"/>
                <a:cs typeface="+mn-cs"/>
              </a:rPr>
              <a:t>, A. (1996). </a:t>
            </a:r>
            <a:r>
              <a:rPr lang="en-US" sz="2400" i="1" kern="1200" dirty="0">
                <a:solidFill>
                  <a:schemeClr val="tx1"/>
                </a:solidFill>
                <a:effectLst/>
                <a:latin typeface="+mn-lt"/>
                <a:ea typeface="+mn-ea"/>
                <a:cs typeface="+mn-cs"/>
              </a:rPr>
              <a:t>Modernity al large: cultural dimensions of globalization</a:t>
            </a:r>
            <a:r>
              <a:rPr lang="en-US" sz="2400" kern="1200" dirty="0">
                <a:solidFill>
                  <a:schemeClr val="tx1"/>
                </a:solidFill>
                <a:effectLst/>
                <a:latin typeface="+mn-lt"/>
                <a:ea typeface="+mn-ea"/>
                <a:cs typeface="+mn-cs"/>
              </a:rPr>
              <a:t> (Vol. 1): U of Minnesota Press.</a:t>
            </a:r>
            <a:endParaRPr lang="en-GB" sz="1400" dirty="0">
              <a:effectLst/>
            </a:endParaRPr>
          </a:p>
          <a:p>
            <a:pPr marL="0" indent="0" rtl="0" eaLnBrk="1" fontAlgn="auto" latinLnBrk="0" hangingPunct="1">
              <a:buNone/>
            </a:pPr>
            <a:r>
              <a:rPr lang="en-GB" sz="2400" kern="1200" dirty="0">
                <a:solidFill>
                  <a:schemeClr val="tx1"/>
                </a:solidFill>
                <a:effectLst/>
                <a:latin typeface="+mn-lt"/>
                <a:ea typeface="+mn-ea"/>
                <a:cs typeface="+mn-cs"/>
              </a:rPr>
              <a:t>Carney, S. (2008). Negotiating policy in an age of globalization: Exploring educational “</a:t>
            </a:r>
            <a:r>
              <a:rPr lang="en-GB" sz="2400" kern="1200" dirty="0" err="1">
                <a:solidFill>
                  <a:schemeClr val="tx1"/>
                </a:solidFill>
                <a:effectLst/>
                <a:latin typeface="+mn-lt"/>
                <a:ea typeface="+mn-ea"/>
                <a:cs typeface="+mn-cs"/>
              </a:rPr>
              <a:t>policyscapes</a:t>
            </a:r>
            <a:r>
              <a:rPr lang="en-GB" sz="2400" kern="1200" dirty="0">
                <a:solidFill>
                  <a:schemeClr val="tx1"/>
                </a:solidFill>
                <a:effectLst/>
                <a:latin typeface="+mn-lt"/>
                <a:ea typeface="+mn-ea"/>
                <a:cs typeface="+mn-cs"/>
              </a:rPr>
              <a:t>” in Denmark, Nepal, and China. </a:t>
            </a:r>
            <a:r>
              <a:rPr lang="en-GB" sz="2400" i="1" kern="1200" dirty="0">
                <a:solidFill>
                  <a:schemeClr val="tx1"/>
                </a:solidFill>
                <a:effectLst/>
                <a:latin typeface="+mn-lt"/>
                <a:ea typeface="+mn-ea"/>
                <a:cs typeface="+mn-cs"/>
              </a:rPr>
              <a:t>Comparative Education Review, 53</a:t>
            </a:r>
            <a:r>
              <a:rPr lang="en-GB" sz="2400" kern="1200" dirty="0">
                <a:solidFill>
                  <a:schemeClr val="tx1"/>
                </a:solidFill>
                <a:effectLst/>
                <a:latin typeface="+mn-lt"/>
                <a:ea typeface="+mn-ea"/>
                <a:cs typeface="+mn-cs"/>
              </a:rPr>
              <a:t>(1), 63-88.</a:t>
            </a:r>
            <a:endParaRPr lang="en-GB" sz="1400" dirty="0">
              <a:effectLst/>
            </a:endParaRPr>
          </a:p>
          <a:p>
            <a:pPr marL="0" indent="0" rtl="0" eaLnBrk="1" fontAlgn="auto" latinLnBrk="0" hangingPunct="1">
              <a:buNone/>
            </a:pPr>
            <a:r>
              <a:rPr lang="en-US" sz="2400" kern="1200" dirty="0">
                <a:solidFill>
                  <a:schemeClr val="tx1"/>
                </a:solidFill>
                <a:effectLst/>
                <a:latin typeface="+mn-lt"/>
                <a:ea typeface="+mn-ea"/>
                <a:cs typeface="+mn-cs"/>
              </a:rPr>
              <a:t>Rizvi, F &amp; </a:t>
            </a:r>
            <a:r>
              <a:rPr lang="en-US" sz="2400" kern="1200" dirty="0" err="1">
                <a:solidFill>
                  <a:schemeClr val="tx1"/>
                </a:solidFill>
                <a:effectLst/>
                <a:latin typeface="+mn-lt"/>
                <a:ea typeface="+mn-ea"/>
                <a:cs typeface="+mn-cs"/>
              </a:rPr>
              <a:t>Lingard</a:t>
            </a:r>
            <a:r>
              <a:rPr lang="en-US" sz="2400" kern="1200" dirty="0">
                <a:solidFill>
                  <a:schemeClr val="tx1"/>
                </a:solidFill>
                <a:effectLst/>
                <a:latin typeface="+mn-lt"/>
                <a:ea typeface="+mn-ea"/>
                <a:cs typeface="+mn-cs"/>
              </a:rPr>
              <a:t>, B. (2010). </a:t>
            </a:r>
            <a:r>
              <a:rPr lang="en-US" sz="2400" i="1" kern="1200" dirty="0">
                <a:solidFill>
                  <a:schemeClr val="tx1"/>
                </a:solidFill>
                <a:effectLst/>
                <a:latin typeface="+mn-lt"/>
                <a:ea typeface="+mn-ea"/>
                <a:cs typeface="+mn-cs"/>
              </a:rPr>
              <a:t>Globalizing education policy</a:t>
            </a:r>
            <a:r>
              <a:rPr lang="en-US" sz="2400" kern="1200" dirty="0">
                <a:solidFill>
                  <a:schemeClr val="tx1"/>
                </a:solidFill>
                <a:effectLst/>
                <a:latin typeface="+mn-lt"/>
                <a:ea typeface="+mn-ea"/>
                <a:cs typeface="+mn-cs"/>
              </a:rPr>
              <a:t>. Abingdon, Oxon: Routledge.</a:t>
            </a:r>
          </a:p>
          <a:p>
            <a: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400" kern="1200" dirty="0">
                <a:solidFill>
                  <a:schemeClr val="tx1"/>
                </a:solidFill>
                <a:effectLst/>
                <a:latin typeface="+mn-lt"/>
                <a:ea typeface="+mn-ea"/>
                <a:cs typeface="+mn-cs"/>
              </a:rPr>
              <a:t>Resolution 14/2005/NQ-CP on comprehensive and fundamental reforming higher education in Vietnam, dated November 2, 2005</a:t>
            </a:r>
            <a:endParaRPr lang="en-GB" sz="2400" dirty="0">
              <a:effectLst/>
            </a:endParaRPr>
          </a:p>
          <a:p>
            <a:pPr marL="0" indent="0" rtl="0" eaLnBrk="1" fontAlgn="auto" latinLnBrk="0" hangingPunct="1">
              <a:buNone/>
            </a:pPr>
            <a:r>
              <a:rPr lang="en-US" sz="2400" kern="1200" dirty="0" smtClean="0">
                <a:solidFill>
                  <a:schemeClr val="tx1"/>
                </a:solidFill>
                <a:effectLst/>
                <a:latin typeface="+mn-lt"/>
                <a:ea typeface="+mn-ea"/>
                <a:cs typeface="+mn-cs"/>
              </a:rPr>
              <a:t>Rosser</a:t>
            </a:r>
            <a:r>
              <a:rPr lang="en-US" sz="2400" kern="1200" dirty="0">
                <a:solidFill>
                  <a:schemeClr val="tx1"/>
                </a:solidFill>
                <a:effectLst/>
                <a:latin typeface="+mn-lt"/>
                <a:ea typeface="+mn-ea"/>
                <a:cs typeface="+mn-cs"/>
              </a:rPr>
              <a:t>, A. (2016). Neo-liberalism and the politics of higher education policy in Indonesia. </a:t>
            </a:r>
            <a:r>
              <a:rPr lang="en-US" sz="2400" i="1" kern="1200" dirty="0">
                <a:solidFill>
                  <a:schemeClr val="tx1"/>
                </a:solidFill>
                <a:effectLst/>
                <a:latin typeface="+mn-lt"/>
                <a:ea typeface="+mn-ea"/>
                <a:cs typeface="+mn-cs"/>
              </a:rPr>
              <a:t>Comparative Education, 52</a:t>
            </a:r>
            <a:r>
              <a:rPr lang="en-US" sz="2400" kern="1200" dirty="0">
                <a:solidFill>
                  <a:schemeClr val="tx1"/>
                </a:solidFill>
                <a:effectLst/>
                <a:latin typeface="+mn-lt"/>
                <a:ea typeface="+mn-ea"/>
                <a:cs typeface="+mn-cs"/>
              </a:rPr>
              <a:t>(2), 109-135. </a:t>
            </a:r>
            <a:endParaRPr lang="en-GB" sz="1400" dirty="0">
              <a:effectLst/>
            </a:endParaRPr>
          </a:p>
          <a:p>
            <a:pPr marL="0" indent="0" rtl="0" eaLnBrk="1" fontAlgn="auto" latinLnBrk="0" hangingPunct="1">
              <a:buNone/>
            </a:pPr>
            <a:r>
              <a:rPr lang="en-US" sz="2400" kern="1200" dirty="0">
                <a:solidFill>
                  <a:schemeClr val="tx1"/>
                </a:solidFill>
                <a:effectLst/>
                <a:latin typeface="+mn-lt"/>
                <a:ea typeface="+mn-ea"/>
                <a:cs typeface="+mn-cs"/>
              </a:rPr>
              <a:t>Taylor, C. (2002). Modern Social Imaginaries. </a:t>
            </a:r>
            <a:r>
              <a:rPr lang="en-US" sz="2400" i="1" kern="1200" dirty="0">
                <a:solidFill>
                  <a:schemeClr val="tx1"/>
                </a:solidFill>
                <a:effectLst/>
                <a:latin typeface="+mn-lt"/>
                <a:ea typeface="+mn-ea"/>
                <a:cs typeface="+mn-cs"/>
              </a:rPr>
              <a:t>Public Culture, 14</a:t>
            </a:r>
            <a:r>
              <a:rPr lang="en-US" sz="2400" kern="1200" dirty="0">
                <a:solidFill>
                  <a:schemeClr val="tx1"/>
                </a:solidFill>
                <a:effectLst/>
                <a:latin typeface="+mn-lt"/>
                <a:ea typeface="+mn-ea"/>
                <a:cs typeface="+mn-cs"/>
              </a:rPr>
              <a:t>(1), 91-124. doi:10.1215/08992363-14-1-91</a:t>
            </a:r>
          </a:p>
          <a:p>
            <a: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sz="2400" kern="1200" dirty="0">
                <a:solidFill>
                  <a:schemeClr val="tx1"/>
                </a:solidFill>
                <a:effectLst/>
                <a:latin typeface="+mn-lt"/>
                <a:ea typeface="+mn-ea"/>
                <a:cs typeface="+mn-cs"/>
              </a:rPr>
              <a:t>Weaver-Hightower, M. B. (2008). An ecology metaphor for educational policy analysis: A call to complexity. </a:t>
            </a:r>
            <a:r>
              <a:rPr lang="en-GB" sz="2400" i="1" kern="1200" dirty="0">
                <a:solidFill>
                  <a:schemeClr val="tx1"/>
                </a:solidFill>
                <a:effectLst/>
                <a:latin typeface="+mn-lt"/>
                <a:ea typeface="+mn-ea"/>
                <a:cs typeface="+mn-cs"/>
              </a:rPr>
              <a:t>Educational researcher, 37</a:t>
            </a:r>
            <a:r>
              <a:rPr lang="en-GB" sz="2400" kern="1200" dirty="0">
                <a:solidFill>
                  <a:schemeClr val="tx1"/>
                </a:solidFill>
                <a:effectLst/>
                <a:latin typeface="+mn-lt"/>
                <a:ea typeface="+mn-ea"/>
                <a:cs typeface="+mn-cs"/>
              </a:rPr>
              <a:t>(3), 153-167. </a:t>
            </a:r>
            <a:endParaRPr lang="en-GB" sz="2400" dirty="0">
              <a:effectLst/>
            </a:endParaRPr>
          </a:p>
          <a:p>
            <a:pPr marL="0" indent="0" rtl="0" eaLnBrk="1" fontAlgn="auto" latinLnBrk="0" hangingPunct="1">
              <a:buNone/>
            </a:pPr>
            <a:endParaRPr lang="en-GB" dirty="0">
              <a:effectLst/>
            </a:endParaRPr>
          </a:p>
          <a:p>
            <a:pPr marL="0" indent="0">
              <a:buNone/>
            </a:pPr>
            <a:endParaRPr lang="en-GB" baseline="0" dirty="0"/>
          </a:p>
        </p:txBody>
      </p:sp>
    </p:spTree>
    <p:extLst>
      <p:ext uri="{BB962C8B-B14F-4D97-AF65-F5344CB8AC3E}">
        <p14:creationId xmlns:p14="http://schemas.microsoft.com/office/powerpoint/2010/main" val="814684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Title</a:t>
            </a:r>
            <a:r>
              <a:rPr lang="en-GB" baseline="0" dirty="0"/>
              <a:t> explanation</a:t>
            </a:r>
            <a:endParaRPr lang="en-GB" dirty="0"/>
          </a:p>
        </p:txBody>
      </p:sp>
      <p:sp>
        <p:nvSpPr>
          <p:cNvPr id="3" name="Content Placeholder 2"/>
          <p:cNvSpPr>
            <a:spLocks noGrp="1"/>
          </p:cNvSpPr>
          <p:nvPr>
            <p:ph idx="1"/>
          </p:nvPr>
        </p:nvSpPr>
        <p:spPr>
          <a:xfrm>
            <a:off x="677334" y="1740606"/>
            <a:ext cx="8596668" cy="3880773"/>
          </a:xfrm>
        </p:spPr>
        <p:txBody>
          <a:bodyPr/>
          <a:lstStyle/>
          <a:p>
            <a:pPr marL="0" indent="0">
              <a:buNone/>
            </a:pPr>
            <a:r>
              <a:rPr lang="en-GB" dirty="0"/>
              <a:t>A part</a:t>
            </a:r>
            <a:r>
              <a:rPr lang="en-GB" baseline="0" dirty="0"/>
              <a:t> of my research as full-time PhD student : researching one policy in higher education in Vietnam (VHE)</a:t>
            </a:r>
          </a:p>
          <a:p>
            <a:pPr marL="0" indent="0">
              <a:buNone/>
            </a:pPr>
            <a:r>
              <a:rPr lang="en-GB" baseline="0" dirty="0"/>
              <a:t>The reform Agenda of higher education 2006-2020 (the Agenda )</a:t>
            </a:r>
          </a:p>
          <a:p>
            <a:pPr marL="0" indent="0">
              <a:buNone/>
            </a:pPr>
            <a:r>
              <a:rPr lang="en-GB" baseline="0" dirty="0"/>
              <a:t>Figure 1.</a:t>
            </a:r>
            <a:r>
              <a:rPr lang="en-GB" dirty="0"/>
              <a:t> My PhD thesis</a:t>
            </a:r>
            <a:endParaRPr lang="en-GB" baseline="0" dirty="0"/>
          </a:p>
          <a:p>
            <a:pPr marL="0" indent="0">
              <a:buNone/>
            </a:pPr>
            <a:endParaRPr lang="en-GB" baseline="0" dirty="0"/>
          </a:p>
          <a:p>
            <a:pPr marL="0" indent="0">
              <a:buNone/>
            </a:pPr>
            <a:endParaRPr lang="en-GB" baseline="0" dirty="0"/>
          </a:p>
        </p:txBody>
      </p:sp>
      <p:graphicFrame>
        <p:nvGraphicFramePr>
          <p:cNvPr id="4" name="Diagram 3"/>
          <p:cNvGraphicFramePr/>
          <p:nvPr>
            <p:extLst>
              <p:ext uri="{D42A27DB-BD31-4B8C-83A1-F6EECF244321}">
                <p14:modId xmlns:p14="http://schemas.microsoft.com/office/powerpoint/2010/main" val="1403645623"/>
              </p:ext>
            </p:extLst>
          </p:nvPr>
        </p:nvGraphicFramePr>
        <p:xfrm>
          <a:off x="1082864" y="4001294"/>
          <a:ext cx="8471284" cy="1484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3007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My</a:t>
            </a:r>
            <a:r>
              <a:rPr lang="en-GB" baseline="0" dirty="0"/>
              <a:t> research</a:t>
            </a:r>
            <a:endParaRPr lang="en-GB" dirty="0"/>
          </a:p>
        </p:txBody>
      </p:sp>
      <p:sp>
        <p:nvSpPr>
          <p:cNvPr id="3" name="Content Placeholder 2"/>
          <p:cNvSpPr>
            <a:spLocks noGrp="1"/>
          </p:cNvSpPr>
          <p:nvPr>
            <p:ph idx="1"/>
          </p:nvPr>
        </p:nvSpPr>
        <p:spPr>
          <a:xfrm>
            <a:off x="677334" y="1632068"/>
            <a:ext cx="8596668" cy="3880773"/>
          </a:xfrm>
        </p:spPr>
        <p:txBody>
          <a:bodyPr>
            <a:normAutofit fontScale="92500"/>
          </a:bodyPr>
          <a:lstStyle/>
          <a:p>
            <a:pPr marL="0" indent="0">
              <a:buNone/>
            </a:pPr>
            <a:r>
              <a:rPr lang="en-GB" sz="2400" baseline="0" dirty="0"/>
              <a:t>Critical interpretive paradigm: policy analysis + comparative case study</a:t>
            </a:r>
          </a:p>
          <a:p>
            <a:pPr marL="0" indent="0">
              <a:buNone/>
            </a:pPr>
            <a:r>
              <a:rPr lang="en-GB" sz="2400" baseline="0" dirty="0"/>
              <a:t>Data: policy documents, 22 semi-structure interviews</a:t>
            </a:r>
            <a:r>
              <a:rPr lang="en-GB" sz="2400" dirty="0"/>
              <a:t> (university leaders, teacher union leaders, and student leaders)</a:t>
            </a:r>
          </a:p>
          <a:p>
            <a:pPr marL="0" indent="0">
              <a:buNone/>
            </a:pPr>
            <a:r>
              <a:rPr lang="en-GB" sz="2400" dirty="0"/>
              <a:t>Analysis methods:</a:t>
            </a:r>
          </a:p>
          <a:p>
            <a:r>
              <a:rPr lang="en-GB" sz="2400" dirty="0"/>
              <a:t> Policy documents: Rizvi and </a:t>
            </a:r>
            <a:r>
              <a:rPr lang="en-GB" sz="2400" dirty="0" err="1"/>
              <a:t>Lingard’s</a:t>
            </a:r>
            <a:r>
              <a:rPr lang="en-GB" sz="2400" dirty="0"/>
              <a:t> (2010) analysis of policy, Weaver-Hightower’s (2008) policy ecology</a:t>
            </a:r>
          </a:p>
          <a:p>
            <a:r>
              <a:rPr lang="en-GB" sz="2400" dirty="0"/>
              <a:t>Interviews: thematic analysis</a:t>
            </a:r>
          </a:p>
          <a:p>
            <a:pPr marL="0" indent="0">
              <a:buNone/>
            </a:pPr>
            <a:r>
              <a:rPr lang="en-GB" sz="2400" dirty="0"/>
              <a:t>								</a:t>
            </a:r>
          </a:p>
        </p:txBody>
      </p:sp>
    </p:spTree>
    <p:extLst>
      <p:ext uri="{BB962C8B-B14F-4D97-AF65-F5344CB8AC3E}">
        <p14:creationId xmlns:p14="http://schemas.microsoft.com/office/powerpoint/2010/main" val="2601731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Title</a:t>
            </a:r>
            <a:r>
              <a:rPr lang="en-GB" baseline="0" dirty="0"/>
              <a:t> explanation – </a:t>
            </a:r>
            <a:r>
              <a:rPr lang="en-GB" i="1" baseline="0" dirty="0"/>
              <a:t>globalization</a:t>
            </a:r>
            <a:endParaRPr lang="en-GB" i="1" dirty="0"/>
          </a:p>
        </p:txBody>
      </p:sp>
      <p:sp>
        <p:nvSpPr>
          <p:cNvPr id="3" name="Content Placeholder 2"/>
          <p:cNvSpPr>
            <a:spLocks noGrp="1"/>
          </p:cNvSpPr>
          <p:nvPr>
            <p:ph idx="1"/>
          </p:nvPr>
        </p:nvSpPr>
        <p:spPr>
          <a:xfrm>
            <a:off x="838200" y="1690688"/>
            <a:ext cx="8435802" cy="4226636"/>
          </a:xfrm>
        </p:spPr>
        <p:txBody>
          <a:bodyPr>
            <a:normAutofit/>
          </a:bodyPr>
          <a:lstStyle/>
          <a:p>
            <a:pPr marL="0" indent="0">
              <a:buNone/>
            </a:pPr>
            <a:r>
              <a:rPr lang="en-GB" sz="2400" dirty="0" err="1"/>
              <a:t>Sufix</a:t>
            </a:r>
            <a:r>
              <a:rPr lang="en-GB" sz="2400" baseline="0" dirty="0"/>
              <a:t> –</a:t>
            </a:r>
            <a:r>
              <a:rPr lang="en-GB" sz="2400" baseline="0" dirty="0" err="1"/>
              <a:t>ization</a:t>
            </a:r>
            <a:r>
              <a:rPr lang="en-GB" sz="2400" baseline="0" dirty="0"/>
              <a:t> : sameness and spreading sameness</a:t>
            </a:r>
          </a:p>
          <a:p>
            <a:pPr marL="0" indent="0">
              <a:buNone/>
            </a:pPr>
            <a:r>
              <a:rPr lang="en-GB" sz="2400" baseline="0" dirty="0"/>
              <a:t>Pathway: from </a:t>
            </a:r>
            <a:r>
              <a:rPr lang="en-GB" sz="2400" baseline="0" dirty="0">
                <a:sym typeface="Wingdings" panose="05000000000000000000" pitchFamily="2" charset="2"/>
              </a:rPr>
              <a:t> to, and the in-between</a:t>
            </a:r>
          </a:p>
          <a:p>
            <a:pPr marL="0" indent="0">
              <a:buNone/>
            </a:pPr>
            <a:r>
              <a:rPr lang="en-GB" sz="2400" baseline="0" dirty="0" err="1">
                <a:sym typeface="Wingdings" panose="05000000000000000000" pitchFamily="2" charset="2"/>
              </a:rPr>
              <a:t>Appadurai</a:t>
            </a:r>
            <a:r>
              <a:rPr lang="en-GB" sz="2400" baseline="0" dirty="0">
                <a:sym typeface="Wingdings" panose="05000000000000000000" pitchFamily="2" charset="2"/>
              </a:rPr>
              <a:t> (1996)’s global flows of human, money, idea, technology, media : 5 </a:t>
            </a:r>
            <a:r>
              <a:rPr lang="en-GB" sz="2400" baseline="0" dirty="0" err="1">
                <a:sym typeface="Wingdings" panose="05000000000000000000" pitchFamily="2" charset="2"/>
              </a:rPr>
              <a:t>scapes</a:t>
            </a:r>
            <a:endParaRPr lang="en-GB" sz="2400" baseline="0" dirty="0">
              <a:sym typeface="Wingdings" panose="05000000000000000000" pitchFamily="2" charset="2"/>
            </a:endParaRPr>
          </a:p>
          <a:p>
            <a:pPr marL="0" indent="0">
              <a:buNone/>
            </a:pPr>
            <a:r>
              <a:rPr lang="en-GB" sz="2400" baseline="0" dirty="0">
                <a:sym typeface="Wingdings" panose="05000000000000000000" pitchFamily="2" charset="2"/>
              </a:rPr>
              <a:t>Carney (1998)’s </a:t>
            </a:r>
            <a:r>
              <a:rPr lang="en-GB" sz="2400" baseline="0" dirty="0" err="1">
                <a:sym typeface="Wingdings" panose="05000000000000000000" pitchFamily="2" charset="2"/>
              </a:rPr>
              <a:t>eduscapes</a:t>
            </a:r>
            <a:r>
              <a:rPr lang="en-GB" sz="2400" baseline="0" dirty="0">
                <a:sym typeface="Wingdings" panose="05000000000000000000" pitchFamily="2" charset="2"/>
              </a:rPr>
              <a:t> and </a:t>
            </a:r>
            <a:r>
              <a:rPr lang="en-GB" sz="2400" baseline="0" dirty="0" err="1">
                <a:sym typeface="Wingdings" panose="05000000000000000000" pitchFamily="2" charset="2"/>
              </a:rPr>
              <a:t>policyscapes</a:t>
            </a:r>
            <a:endParaRPr lang="en-GB" sz="2400" baseline="0" dirty="0">
              <a:sym typeface="Wingdings" panose="05000000000000000000" pitchFamily="2" charset="2"/>
            </a:endParaRPr>
          </a:p>
          <a:p>
            <a:pPr marL="0" indent="0">
              <a:buNone/>
            </a:pPr>
            <a:r>
              <a:rPr lang="en-GB" sz="2400" baseline="0" dirty="0">
                <a:sym typeface="Wingdings" panose="05000000000000000000" pitchFamily="2" charset="2"/>
              </a:rPr>
              <a:t>Globalization: context, shifting priorities, values and collective consciousness</a:t>
            </a:r>
            <a:endParaRPr lang="en-GB" sz="2400" dirty="0"/>
          </a:p>
        </p:txBody>
      </p:sp>
    </p:spTree>
    <p:extLst>
      <p:ext uri="{BB962C8B-B14F-4D97-AF65-F5344CB8AC3E}">
        <p14:creationId xmlns:p14="http://schemas.microsoft.com/office/powerpoint/2010/main" val="4581265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Title</a:t>
            </a:r>
            <a:r>
              <a:rPr lang="en-GB" baseline="0" dirty="0"/>
              <a:t> explanation – </a:t>
            </a:r>
            <a:r>
              <a:rPr lang="en-GB" i="1" baseline="0" dirty="0"/>
              <a:t>a higher education policy in Vietnam </a:t>
            </a:r>
            <a:r>
              <a:rPr lang="en-GB" baseline="0" dirty="0"/>
              <a:t>= the Agenda</a:t>
            </a:r>
            <a:endParaRPr lang="en-GB" dirty="0"/>
          </a:p>
        </p:txBody>
      </p:sp>
      <p:sp>
        <p:nvSpPr>
          <p:cNvPr id="3" name="Content Placeholder 2"/>
          <p:cNvSpPr>
            <a:spLocks noGrp="1"/>
          </p:cNvSpPr>
          <p:nvPr>
            <p:ph idx="1"/>
          </p:nvPr>
        </p:nvSpPr>
        <p:spPr>
          <a:xfrm>
            <a:off x="838200" y="2150744"/>
            <a:ext cx="8326821" cy="4707256"/>
          </a:xfrm>
        </p:spPr>
        <p:txBody>
          <a:bodyPr>
            <a:normAutofit/>
          </a:bodyPr>
          <a:lstStyle/>
          <a:p>
            <a:pPr marL="0" indent="0" rtl="0" eaLnBrk="1" latinLnBrk="0" hangingPunct="1">
              <a:buNone/>
            </a:pPr>
            <a:r>
              <a:rPr lang="en-GB" kern="1200" dirty="0">
                <a:solidFill>
                  <a:schemeClr val="tx1"/>
                </a:solidFill>
                <a:effectLst/>
                <a:latin typeface="+mn-lt"/>
                <a:ea typeface="+mn-ea"/>
                <a:cs typeface="+mn-cs"/>
              </a:rPr>
              <a:t>In 2005, Resolution 14 </a:t>
            </a:r>
            <a:r>
              <a:rPr lang="en-GB" dirty="0"/>
              <a:t>or the Agenda of reforming VHE 2006-2020</a:t>
            </a:r>
          </a:p>
          <a:p>
            <a:pPr marL="0" indent="0" rtl="0" eaLnBrk="1" latinLnBrk="0" hangingPunct="1">
              <a:buNone/>
            </a:pPr>
            <a:r>
              <a:rPr lang="en-GB" dirty="0"/>
              <a:t>Comprehensive</a:t>
            </a:r>
            <a:r>
              <a:rPr lang="en-GB" baseline="0" dirty="0"/>
              <a:t> and fundamental reform the system of VHE toward 2020: combination of the Vietnamese methods and the global methods</a:t>
            </a:r>
          </a:p>
          <a:p>
            <a:pPr marL="228600" indent="-228600" rtl="0" eaLnBrk="1" latinLnBrk="0" hangingPunct="1"/>
            <a:r>
              <a:rPr lang="en-GB" baseline="0" dirty="0"/>
              <a:t>Expanding system via non-state participation in providing HE (private, foreign investment)</a:t>
            </a:r>
          </a:p>
          <a:p>
            <a:pPr marL="228600" indent="-228600" rtl="0" eaLnBrk="1" latinLnBrk="0" hangingPunct="1"/>
            <a:r>
              <a:rPr lang="en-GB" baseline="0" dirty="0"/>
              <a:t>Renovating HE </a:t>
            </a:r>
            <a:r>
              <a:rPr lang="en-GB" baseline="0" dirty="0" err="1"/>
              <a:t>goverance</a:t>
            </a:r>
            <a:endParaRPr lang="en-GB" baseline="0" dirty="0"/>
          </a:p>
          <a:p>
            <a:pPr marL="228600" indent="-228600" rtl="0" eaLnBrk="1" latinLnBrk="0" hangingPunct="1"/>
            <a:r>
              <a:rPr lang="en-GB" baseline="0" dirty="0"/>
              <a:t>Renovating teaching, learning and research activities</a:t>
            </a:r>
          </a:p>
          <a:p>
            <a:pPr marL="0" indent="0" rtl="0" eaLnBrk="1" latinLnBrk="0" hangingPunct="1">
              <a:buNone/>
            </a:pPr>
            <a:r>
              <a:rPr lang="en-GB" baseline="0" dirty="0">
                <a:sym typeface="Wingdings" panose="05000000000000000000" pitchFamily="2" charset="2"/>
              </a:rPr>
              <a:t> By 2020, VHE = regional and global advanced standard serving the country’s socialist transition</a:t>
            </a:r>
            <a:endParaRPr lang="en-GB" dirty="0"/>
          </a:p>
          <a:p>
            <a:pPr marL="0" indent="0" rtl="0" eaLnBrk="1" latinLnBrk="0" hangingPunct="1">
              <a:buNone/>
            </a:pPr>
            <a:endParaRPr lang="en-GB"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841138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Title explanation – </a:t>
            </a:r>
            <a:r>
              <a:rPr lang="en-GB" i="1" dirty="0"/>
              <a:t>meets</a:t>
            </a:r>
          </a:p>
        </p:txBody>
      </p:sp>
      <p:sp>
        <p:nvSpPr>
          <p:cNvPr id="3" name="Content Placeholder 2"/>
          <p:cNvSpPr>
            <a:spLocks noGrp="1"/>
          </p:cNvSpPr>
          <p:nvPr>
            <p:ph idx="1"/>
          </p:nvPr>
        </p:nvSpPr>
        <p:spPr/>
        <p:txBody>
          <a:bodyPr/>
          <a:lstStyle/>
          <a:p>
            <a:pPr marL="0" indent="0">
              <a:buNone/>
            </a:pPr>
            <a:r>
              <a:rPr lang="en-GB" dirty="0"/>
              <a:t>When globalization</a:t>
            </a:r>
            <a:r>
              <a:rPr lang="en-GB" baseline="0" dirty="0"/>
              <a:t> meets a higher education policy in Vietnam </a:t>
            </a:r>
          </a:p>
          <a:p>
            <a:pPr marL="228600" indent="-228600">
              <a:buFont typeface="Wingdings" panose="05000000000000000000" pitchFamily="2" charset="2"/>
              <a:buChar char="à"/>
            </a:pPr>
            <a:r>
              <a:rPr lang="en-GB" baseline="0" dirty="0">
                <a:sym typeface="Wingdings" panose="05000000000000000000" pitchFamily="2" charset="2"/>
              </a:rPr>
              <a:t>The responses and resistance of the policy with globalization influence</a:t>
            </a:r>
          </a:p>
          <a:p>
            <a:pPr marL="0" indent="0">
              <a:buFont typeface="Wingdings" panose="05000000000000000000" pitchFamily="2" charset="2"/>
              <a:buNone/>
            </a:pPr>
            <a:r>
              <a:rPr lang="en-GB" baseline="0" dirty="0">
                <a:sym typeface="Wingdings" panose="05000000000000000000" pitchFamily="2" charset="2"/>
              </a:rPr>
              <a:t>Title = context : when…, then what?</a:t>
            </a:r>
          </a:p>
          <a:p>
            <a:pPr marL="0" indent="0">
              <a:buFont typeface="Wingdings" panose="05000000000000000000" pitchFamily="2" charset="2"/>
              <a:buNone/>
            </a:pPr>
            <a:r>
              <a:rPr lang="en-GB" baseline="0" dirty="0">
                <a:sym typeface="Wingdings" panose="05000000000000000000" pitchFamily="2" charset="2"/>
              </a:rPr>
              <a:t>Meets = convergence or integration ? Received and reinvented?</a:t>
            </a:r>
          </a:p>
          <a:p>
            <a:pPr marL="0" indent="0">
              <a:buFont typeface="Wingdings" panose="05000000000000000000" pitchFamily="2" charset="2"/>
              <a:buNone/>
            </a:pPr>
            <a:endParaRPr lang="en-GB" baseline="0" dirty="0">
              <a:sym typeface="Wingdings" panose="05000000000000000000" pitchFamily="2" charset="2"/>
            </a:endParaRPr>
          </a:p>
        </p:txBody>
      </p:sp>
    </p:spTree>
    <p:extLst>
      <p:ext uri="{BB962C8B-B14F-4D97-AF65-F5344CB8AC3E}">
        <p14:creationId xmlns:p14="http://schemas.microsoft.com/office/powerpoint/2010/main" val="2355209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Vietnam</a:t>
            </a:r>
          </a:p>
        </p:txBody>
      </p:sp>
      <p:sp>
        <p:nvSpPr>
          <p:cNvPr id="3" name="Content Placeholder 2"/>
          <p:cNvSpPr>
            <a:spLocks noGrp="1"/>
          </p:cNvSpPr>
          <p:nvPr>
            <p:ph idx="1"/>
          </p:nvPr>
        </p:nvSpPr>
        <p:spPr/>
        <p:txBody>
          <a:bodyPr>
            <a:normAutofit/>
          </a:bodyPr>
          <a:lstStyle/>
          <a:p>
            <a:pPr marL="0" indent="0">
              <a:buNone/>
            </a:pPr>
            <a:r>
              <a:rPr lang="en-GB" sz="2400" i="1" dirty="0" err="1"/>
              <a:t>Đổi</a:t>
            </a:r>
            <a:r>
              <a:rPr lang="en-GB" sz="2400" i="1" dirty="0"/>
              <a:t> </a:t>
            </a:r>
            <a:r>
              <a:rPr lang="en-GB" sz="2400" i="1" dirty="0" err="1"/>
              <a:t>mới</a:t>
            </a:r>
            <a:r>
              <a:rPr lang="en-GB" sz="2400" i="1" dirty="0"/>
              <a:t> </a:t>
            </a:r>
            <a:r>
              <a:rPr lang="en-GB" sz="2400" dirty="0"/>
              <a:t>policy in 1986 : the beginning of market economy </a:t>
            </a:r>
            <a:r>
              <a:rPr lang="en-GB" sz="2400" dirty="0">
                <a:sym typeface="Wingdings" panose="05000000000000000000" pitchFamily="2" charset="2"/>
              </a:rPr>
              <a:t>socialist-oriented market economy</a:t>
            </a:r>
          </a:p>
          <a:p>
            <a:pPr marL="0" indent="0">
              <a:buNone/>
            </a:pPr>
            <a:r>
              <a:rPr lang="en-GB" sz="2400" dirty="0">
                <a:sym typeface="Wingdings" panose="05000000000000000000" pitchFamily="2" charset="2"/>
              </a:rPr>
              <a:t>Confucian-socialism : continuity of </a:t>
            </a:r>
            <a:r>
              <a:rPr lang="en-GB" sz="2400" dirty="0" err="1">
                <a:sym typeface="Wingdings" panose="05000000000000000000" pitchFamily="2" charset="2"/>
              </a:rPr>
              <a:t>indegenious</a:t>
            </a:r>
            <a:r>
              <a:rPr lang="en-GB" sz="2400" dirty="0">
                <a:sym typeface="Wingdings" panose="05000000000000000000" pitchFamily="2" charset="2"/>
              </a:rPr>
              <a:t> Vietnamese agricultural culture + Chinese imported Confucianism +Marxism-Leninism in Vietnam</a:t>
            </a:r>
          </a:p>
          <a:p>
            <a:pPr marL="0" indent="0">
              <a:buNone/>
            </a:pPr>
            <a:r>
              <a:rPr lang="en-GB" sz="2400" dirty="0">
                <a:sym typeface="Wingdings" panose="05000000000000000000" pitchFamily="2" charset="2"/>
              </a:rPr>
              <a:t>Market economy : market as </a:t>
            </a:r>
            <a:r>
              <a:rPr lang="en-GB" sz="2400" dirty="0" err="1">
                <a:sym typeface="Wingdings" panose="05000000000000000000" pitchFamily="2" charset="2"/>
              </a:rPr>
              <a:t>experimentary</a:t>
            </a:r>
            <a:r>
              <a:rPr lang="en-GB" sz="2400" dirty="0">
                <a:sym typeface="Wingdings" panose="05000000000000000000" pitchFamily="2" charset="2"/>
              </a:rPr>
              <a:t> rather than </a:t>
            </a:r>
            <a:r>
              <a:rPr lang="en-GB" sz="2400" dirty="0" err="1">
                <a:sym typeface="Wingdings" panose="05000000000000000000" pitchFamily="2" charset="2"/>
              </a:rPr>
              <a:t>visionarycomplete</a:t>
            </a:r>
            <a:r>
              <a:rPr lang="en-GB" sz="2400" dirty="0">
                <a:sym typeface="Wingdings" panose="05000000000000000000" pitchFamily="2" charset="2"/>
              </a:rPr>
              <a:t> the infrastructure for transitioning to socialist country</a:t>
            </a:r>
          </a:p>
          <a:p>
            <a:pPr marL="0" indent="0">
              <a:buNone/>
            </a:pPr>
            <a:r>
              <a:rPr lang="en-GB" sz="2400" dirty="0">
                <a:sym typeface="Wingdings" panose="05000000000000000000" pitchFamily="2" charset="2"/>
              </a:rPr>
              <a:t>								</a:t>
            </a:r>
            <a:endParaRPr lang="en-GB" sz="2400" dirty="0"/>
          </a:p>
        </p:txBody>
      </p:sp>
    </p:spTree>
    <p:extLst>
      <p:ext uri="{BB962C8B-B14F-4D97-AF65-F5344CB8AC3E}">
        <p14:creationId xmlns:p14="http://schemas.microsoft.com/office/powerpoint/2010/main" val="1444105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Higher</a:t>
            </a:r>
            <a:r>
              <a:rPr lang="en-GB" baseline="0" dirty="0"/>
              <a:t> education in Vietnam (VHE) – after </a:t>
            </a:r>
            <a:r>
              <a:rPr lang="en-GB" i="1" baseline="0" dirty="0" err="1"/>
              <a:t>Đổi</a:t>
            </a:r>
            <a:r>
              <a:rPr lang="en-GB" i="1" baseline="0" dirty="0"/>
              <a:t> </a:t>
            </a:r>
            <a:r>
              <a:rPr lang="en-GB" i="1" baseline="0" dirty="0" err="1"/>
              <a:t>mới</a:t>
            </a:r>
            <a:endParaRPr lang="en-GB" i="1" dirty="0"/>
          </a:p>
        </p:txBody>
      </p:sp>
      <p:sp>
        <p:nvSpPr>
          <p:cNvPr id="3" name="Content Placeholder 2"/>
          <p:cNvSpPr>
            <a:spLocks noGrp="1"/>
          </p:cNvSpPr>
          <p:nvPr>
            <p:ph idx="1"/>
          </p:nvPr>
        </p:nvSpPr>
        <p:spPr>
          <a:xfrm>
            <a:off x="838200" y="1825624"/>
            <a:ext cx="10515600" cy="5255895"/>
          </a:xfrm>
        </p:spPr>
        <p:txBody>
          <a:bodyPr/>
          <a:lstStyle/>
          <a:p>
            <a:pPr marL="0" indent="0">
              <a:buNone/>
            </a:pPr>
            <a:r>
              <a:rPr lang="en-GB" dirty="0"/>
              <a:t>Prior</a:t>
            </a:r>
            <a:r>
              <a:rPr lang="en-GB" baseline="0" dirty="0"/>
              <a:t> to </a:t>
            </a:r>
            <a:r>
              <a:rPr lang="en-GB" baseline="0" dirty="0" err="1"/>
              <a:t>Đổi</a:t>
            </a:r>
            <a:r>
              <a:rPr lang="en-GB" baseline="0" dirty="0"/>
              <a:t> </a:t>
            </a:r>
            <a:r>
              <a:rPr lang="en-GB" baseline="0" dirty="0" err="1"/>
              <a:t>mới</a:t>
            </a:r>
            <a:r>
              <a:rPr lang="en-GB" baseline="0" dirty="0"/>
              <a:t> (1986) :  Education as a part of the revolution of ideology and culture</a:t>
            </a:r>
          </a:p>
          <a:p>
            <a:pPr marL="0" indent="0">
              <a:buNone/>
            </a:pPr>
            <a:r>
              <a:rPr lang="en-GB" baseline="0" dirty="0"/>
              <a:t>After </a:t>
            </a:r>
            <a:r>
              <a:rPr lang="en-GB" baseline="0" dirty="0" err="1"/>
              <a:t>Đổi</a:t>
            </a:r>
            <a:r>
              <a:rPr lang="en-GB" baseline="0" dirty="0"/>
              <a:t> </a:t>
            </a:r>
            <a:r>
              <a:rPr lang="en-GB" baseline="0" dirty="0" err="1"/>
              <a:t>mới</a:t>
            </a:r>
            <a:r>
              <a:rPr lang="en-GB" baseline="0" dirty="0"/>
              <a:t> (1986) :  Investment in education = investment in development</a:t>
            </a:r>
          </a:p>
          <a:p>
            <a:pPr marL="0" indent="0">
              <a:buNone/>
            </a:pPr>
            <a:r>
              <a:rPr lang="en-GB" baseline="0" dirty="0"/>
              <a:t>In 1989, policy of socialization in education</a:t>
            </a:r>
          </a:p>
          <a:p>
            <a:pPr marL="228600" indent="-228600"/>
            <a:r>
              <a:rPr lang="en-GB" baseline="0" dirty="0"/>
              <a:t>Privatization in education and higher education</a:t>
            </a:r>
          </a:p>
          <a:p>
            <a:pPr marL="228600" indent="-228600"/>
            <a:r>
              <a:rPr lang="en-GB" baseline="0" dirty="0"/>
              <a:t>Connotation : equal contribution (regardless of </a:t>
            </a:r>
            <a:r>
              <a:rPr lang="en-GB" baseline="0" dirty="0" err="1"/>
              <a:t>inviduals</a:t>
            </a:r>
            <a:r>
              <a:rPr lang="en-GB" baseline="0" dirty="0"/>
              <a:t> and organizations)</a:t>
            </a:r>
          </a:p>
          <a:p>
            <a:pPr marL="228600" indent="-228600"/>
            <a:r>
              <a:rPr lang="en-GB" baseline="0" dirty="0"/>
              <a:t>Vietnamese way: under State management and Party leadership</a:t>
            </a:r>
          </a:p>
        </p:txBody>
      </p:sp>
    </p:spTree>
    <p:extLst>
      <p:ext uri="{BB962C8B-B14F-4D97-AF65-F5344CB8AC3E}">
        <p14:creationId xmlns:p14="http://schemas.microsoft.com/office/powerpoint/2010/main" val="1882239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VHE</a:t>
            </a:r>
            <a:r>
              <a:rPr lang="en-GB" baseline="0" dirty="0"/>
              <a:t> – since 1993: m</a:t>
            </a:r>
            <a:r>
              <a:rPr lang="en-GB" dirty="0"/>
              <a:t>oving</a:t>
            </a:r>
            <a:r>
              <a:rPr lang="en-GB" baseline="0" dirty="0"/>
              <a:t> away from Soviet influence</a:t>
            </a:r>
            <a:endParaRPr lang="en-GB" dirty="0"/>
          </a:p>
        </p:txBody>
      </p:sp>
      <p:sp>
        <p:nvSpPr>
          <p:cNvPr id="3" name="Content Placeholder 2"/>
          <p:cNvSpPr>
            <a:spLocks noGrp="1"/>
          </p:cNvSpPr>
          <p:nvPr>
            <p:ph idx="1"/>
          </p:nvPr>
        </p:nvSpPr>
        <p:spPr/>
        <p:txBody>
          <a:bodyPr/>
          <a:lstStyle/>
          <a:p>
            <a:pPr marL="0" indent="0">
              <a:buNone/>
            </a:pPr>
            <a:r>
              <a:rPr lang="en-GB" sz="2400" baseline="0" dirty="0"/>
              <a:t>HE system re-construction in 1993</a:t>
            </a:r>
          </a:p>
          <a:p>
            <a:pPr marL="228600" indent="-228600"/>
            <a:r>
              <a:rPr lang="en-GB" sz="2400" dirty="0"/>
              <a:t>Building multi-disciplinary</a:t>
            </a:r>
            <a:r>
              <a:rPr lang="en-GB" sz="2400" baseline="0" dirty="0"/>
              <a:t> universities</a:t>
            </a:r>
          </a:p>
          <a:p>
            <a:pPr marL="228600" indent="-228600"/>
            <a:r>
              <a:rPr lang="en-GB" sz="2400" baseline="0" dirty="0"/>
              <a:t>People-owned universities</a:t>
            </a:r>
          </a:p>
          <a:p>
            <a:pPr marL="228600" indent="-228600"/>
            <a:r>
              <a:rPr lang="en-GB" sz="2400" baseline="0" dirty="0"/>
              <a:t>Fee introduction</a:t>
            </a:r>
          </a:p>
          <a:p>
            <a:pPr marL="228600" indent="-228600"/>
            <a:r>
              <a:rPr lang="en-GB" sz="2400" baseline="0" dirty="0"/>
              <a:t>New qualification framework for HE</a:t>
            </a:r>
          </a:p>
          <a:p>
            <a:pPr marL="0" indent="0">
              <a:buNone/>
            </a:pPr>
            <a:r>
              <a:rPr lang="en-GB" dirty="0"/>
              <a:t>								</a:t>
            </a:r>
            <a:endParaRPr lang="en-GB" baseline="0" dirty="0"/>
          </a:p>
        </p:txBody>
      </p:sp>
    </p:spTree>
    <p:extLst>
      <p:ext uri="{BB962C8B-B14F-4D97-AF65-F5344CB8AC3E}">
        <p14:creationId xmlns:p14="http://schemas.microsoft.com/office/powerpoint/2010/main" val="160730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725</TotalTime>
  <Words>877</Words>
  <Application>Microsoft Office PowerPoint</Application>
  <PresentationFormat>Custom</PresentationFormat>
  <Paragraphs>102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Facet</vt:lpstr>
      <vt:lpstr>When globalization meets a higher education policy in Vietnam</vt:lpstr>
      <vt:lpstr>Title explanation</vt:lpstr>
      <vt:lpstr>My research</vt:lpstr>
      <vt:lpstr>Title explanation – globalization</vt:lpstr>
      <vt:lpstr>Title explanation – a higher education policy in Vietnam = the Agenda</vt:lpstr>
      <vt:lpstr>Title explanation – meets</vt:lpstr>
      <vt:lpstr>Vietnam</vt:lpstr>
      <vt:lpstr>Higher education in Vietnam (VHE) – after Đổi mới</vt:lpstr>
      <vt:lpstr>VHE – since 1993: moving away from Soviet influence</vt:lpstr>
      <vt:lpstr>The Agenda of reforming VHE 2006-2020</vt:lpstr>
      <vt:lpstr>Social imaginary of globalization</vt:lpstr>
      <vt:lpstr>Neoliberal higher education reform agenda (Rossier,2016)</vt:lpstr>
      <vt:lpstr>When globalization meets the Agenda, then what?</vt:lpstr>
      <vt:lpstr>When globalization meets the Agenda, then what?</vt:lpstr>
      <vt:lpstr>References</vt:lpstr>
    </vt:vector>
  </TitlesOfParts>
  <Company>University of Huddersfield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Globalization meets a higher education policy in Vietnam</dc:title>
  <dc:creator>Hieu Kieu U1469412</dc:creator>
  <cp:lastModifiedBy>Hieu Kieu</cp:lastModifiedBy>
  <cp:revision>55</cp:revision>
  <cp:lastPrinted>2017-09-04T20:51:20Z</cp:lastPrinted>
  <dcterms:created xsi:type="dcterms:W3CDTF">2017-08-09T14:29:04Z</dcterms:created>
  <dcterms:modified xsi:type="dcterms:W3CDTF">2018-08-07T23:12:44Z</dcterms:modified>
</cp:coreProperties>
</file>