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1" r:id="rId3"/>
    <p:sldId id="262" r:id="rId4"/>
    <p:sldId id="265" r:id="rId5"/>
    <p:sldId id="264" r:id="rId6"/>
    <p:sldId id="268" r:id="rId7"/>
    <p:sldId id="257"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99" d="100"/>
          <a:sy n="99"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3A6BBF-40F2-456C-B2D3-AA3A503D7F83}"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229769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A6BBF-40F2-456C-B2D3-AA3A503D7F83}"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299722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A6BBF-40F2-456C-B2D3-AA3A503D7F83}"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11853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3A6BBF-40F2-456C-B2D3-AA3A503D7F83}"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360590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3A6BBF-40F2-456C-B2D3-AA3A503D7F83}" type="datetimeFigureOut">
              <a:rPr lang="en-GB" smtClean="0"/>
              <a:t>27/02/2019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24379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3A6BBF-40F2-456C-B2D3-AA3A503D7F83}"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53175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3A6BBF-40F2-456C-B2D3-AA3A503D7F83}" type="datetimeFigureOut">
              <a:rPr lang="en-GB" smtClean="0"/>
              <a:t>27/02/2019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383409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3A6BBF-40F2-456C-B2D3-AA3A503D7F83}" type="datetimeFigureOut">
              <a:rPr lang="en-GB" smtClean="0"/>
              <a:t>27/02/2019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178957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A6BBF-40F2-456C-B2D3-AA3A503D7F83}" type="datetimeFigureOut">
              <a:rPr lang="en-GB" smtClean="0"/>
              <a:t>27/02/2019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419485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3A6BBF-40F2-456C-B2D3-AA3A503D7F83}"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72514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3A6BBF-40F2-456C-B2D3-AA3A503D7F83}" type="datetimeFigureOut">
              <a:rPr lang="en-GB" smtClean="0"/>
              <a:t>27/02/2019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FBEFD-C24E-4AEB-8489-D1594FD2AFC2}" type="slidenum">
              <a:rPr lang="en-GB" smtClean="0"/>
              <a:t>‹#›</a:t>
            </a:fld>
            <a:endParaRPr lang="en-GB"/>
          </a:p>
        </p:txBody>
      </p:sp>
    </p:spTree>
    <p:extLst>
      <p:ext uri="{BB962C8B-B14F-4D97-AF65-F5344CB8AC3E}">
        <p14:creationId xmlns:p14="http://schemas.microsoft.com/office/powerpoint/2010/main" val="149578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A6BBF-40F2-456C-B2D3-AA3A503D7F83}" type="datetimeFigureOut">
              <a:rPr lang="en-GB" smtClean="0"/>
              <a:t>27/02/2019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FBEFD-C24E-4AEB-8489-D1594FD2AFC2}" type="slidenum">
              <a:rPr lang="en-GB" smtClean="0"/>
              <a:t>‹#›</a:t>
            </a:fld>
            <a:endParaRPr lang="en-GB"/>
          </a:p>
        </p:txBody>
      </p:sp>
    </p:spTree>
    <p:extLst>
      <p:ext uri="{BB962C8B-B14F-4D97-AF65-F5344CB8AC3E}">
        <p14:creationId xmlns:p14="http://schemas.microsoft.com/office/powerpoint/2010/main" val="421410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5098" y="151369"/>
            <a:ext cx="7588223" cy="5105066"/>
          </a:xfrm>
        </p:spPr>
      </p:pic>
      <p:sp>
        <p:nvSpPr>
          <p:cNvPr id="6" name="Rectangle 5"/>
          <p:cNvSpPr/>
          <p:nvPr/>
        </p:nvSpPr>
        <p:spPr>
          <a:xfrm>
            <a:off x="203859" y="5380672"/>
            <a:ext cx="11784281" cy="1477328"/>
          </a:xfrm>
          <a:prstGeom prst="rect">
            <a:avLst/>
          </a:prstGeom>
        </p:spPr>
        <p:txBody>
          <a:bodyPr wrap="square">
            <a:spAutoFit/>
          </a:bodyPr>
          <a:lstStyle/>
          <a:p>
            <a:r>
              <a:rPr lang="en-GB" b="1" dirty="0"/>
              <a:t>Figure </a:t>
            </a:r>
            <a:r>
              <a:rPr lang="en-GB" b="1" dirty="0" smtClean="0"/>
              <a:t>1 </a:t>
            </a:r>
            <a:r>
              <a:rPr lang="en-GB" dirty="0"/>
              <a:t>The location of weapons and knives found in 17 Early Anglo-Saxon cemeteries. The point data are along the top, and along the bottom, a heat map plotted at 0.5 m, showing the area of highest density for each object, including: knives (purple), shields (green), spearheads (red), and swords (blue). Knives are concentrated on the left hip, shields along the body, spears to either side of the head, and swords were found with the hilt at shoulder and head height. </a:t>
            </a:r>
            <a:r>
              <a:rPr lang="en-GB"/>
              <a:t>Each point represents the intersection between the blade and the handle or for the shield its centre. </a:t>
            </a:r>
            <a:endParaRPr lang="en-GB" dirty="0"/>
          </a:p>
        </p:txBody>
      </p:sp>
    </p:spTree>
    <p:extLst>
      <p:ext uri="{BB962C8B-B14F-4D97-AF65-F5344CB8AC3E}">
        <p14:creationId xmlns:p14="http://schemas.microsoft.com/office/powerpoint/2010/main" val="425312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8" name="Rectangle 7"/>
          <p:cNvSpPr/>
          <p:nvPr/>
        </p:nvSpPr>
        <p:spPr>
          <a:xfrm>
            <a:off x="5776233" y="2672752"/>
            <a:ext cx="6096000" cy="1200329"/>
          </a:xfrm>
          <a:prstGeom prst="rect">
            <a:avLst/>
          </a:prstGeom>
        </p:spPr>
        <p:txBody>
          <a:bodyPr>
            <a:spAutoFit/>
          </a:bodyPr>
          <a:lstStyle/>
          <a:p>
            <a:r>
              <a:rPr lang="en-GB" b="1" dirty="0" smtClean="0"/>
              <a:t>Figure 2</a:t>
            </a:r>
            <a:r>
              <a:rPr lang="en-GB" dirty="0" smtClean="0"/>
              <a:t>: </a:t>
            </a:r>
            <a:r>
              <a:rPr lang="en-AU" i="1" dirty="0"/>
              <a:t>Four graves in which the person was placed embracing their sword. Top left: Dover Buckland grave 56; top right: </a:t>
            </a:r>
            <a:r>
              <a:rPr lang="en-AU" i="1" dirty="0" err="1"/>
              <a:t>Blacknall</a:t>
            </a:r>
            <a:r>
              <a:rPr lang="en-AU" i="1" dirty="0"/>
              <a:t> Field grave 22; bottom left: </a:t>
            </a:r>
            <a:r>
              <a:rPr lang="en-AU" i="1" dirty="0" err="1"/>
              <a:t>Blacknall</a:t>
            </a:r>
            <a:r>
              <a:rPr lang="en-AU" i="1" dirty="0"/>
              <a:t> Field grave 70; bottom right: Westgarth Gardens grave 66. </a:t>
            </a:r>
            <a:endParaRPr lang="en-GB"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3563" y="365125"/>
            <a:ext cx="3370323" cy="6291628"/>
          </a:xfrm>
        </p:spPr>
      </p:pic>
    </p:spTree>
    <p:extLst>
      <p:ext uri="{BB962C8B-B14F-4D97-AF65-F5344CB8AC3E}">
        <p14:creationId xmlns:p14="http://schemas.microsoft.com/office/powerpoint/2010/main" val="1536546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8651" y="448252"/>
            <a:ext cx="6371571" cy="6280295"/>
          </a:xfrm>
        </p:spPr>
      </p:pic>
      <p:sp>
        <p:nvSpPr>
          <p:cNvPr id="4" name="Rectangle 3"/>
          <p:cNvSpPr/>
          <p:nvPr/>
        </p:nvSpPr>
        <p:spPr>
          <a:xfrm>
            <a:off x="5979684" y="3294322"/>
            <a:ext cx="3556203" cy="2862322"/>
          </a:xfrm>
          <a:prstGeom prst="rect">
            <a:avLst/>
          </a:prstGeom>
        </p:spPr>
        <p:txBody>
          <a:bodyPr wrap="square">
            <a:spAutoFit/>
          </a:bodyPr>
          <a:lstStyle/>
          <a:p>
            <a:r>
              <a:rPr lang="en-GB" b="1" dirty="0" smtClean="0"/>
              <a:t>Figure 3 </a:t>
            </a:r>
            <a:r>
              <a:rPr lang="en-GB" dirty="0"/>
              <a:t>Anglo-Saxon princely burials. Top left: </a:t>
            </a:r>
            <a:r>
              <a:rPr lang="en-GB" dirty="0" err="1"/>
              <a:t>Taplow</a:t>
            </a:r>
            <a:r>
              <a:rPr lang="en-GB" dirty="0"/>
              <a:t>; top right: Sutton </a:t>
            </a:r>
            <a:r>
              <a:rPr lang="en-GB" dirty="0" err="1"/>
              <a:t>Hoo</a:t>
            </a:r>
            <a:r>
              <a:rPr lang="en-GB" dirty="0"/>
              <a:t>, mound 1; bottom: </a:t>
            </a:r>
            <a:r>
              <a:rPr lang="en-GB" dirty="0" err="1"/>
              <a:t>Prittlewell</a:t>
            </a:r>
            <a:r>
              <a:rPr lang="en-GB" dirty="0"/>
              <a:t>. After Stevens, 1884 (</a:t>
            </a:r>
            <a:r>
              <a:rPr lang="en-GB" dirty="0" err="1"/>
              <a:t>Taplow</a:t>
            </a:r>
            <a:r>
              <a:rPr lang="en-GB" dirty="0"/>
              <a:t>), Carver, 2005: 182 (Sutton </a:t>
            </a:r>
            <a:r>
              <a:rPr lang="en-GB" dirty="0" err="1"/>
              <a:t>Hoo</a:t>
            </a:r>
            <a:r>
              <a:rPr lang="en-GB" dirty="0"/>
              <a:t>) and </a:t>
            </a:r>
            <a:r>
              <a:rPr lang="en-GB" dirty="0" err="1"/>
              <a:t>Hirst</a:t>
            </a:r>
            <a:r>
              <a:rPr lang="en-GB" dirty="0"/>
              <a:t>, 2004 (</a:t>
            </a:r>
            <a:r>
              <a:rPr lang="en-GB" dirty="0" err="1"/>
              <a:t>Prittlewell</a:t>
            </a:r>
            <a:r>
              <a:rPr lang="en-GB" dirty="0"/>
              <a:t>). In each case human skeletons have been drawn within the coffin to illustrate the relationship between the sword and the body. </a:t>
            </a:r>
            <a:endParaRPr lang="en-GB" dirty="0"/>
          </a:p>
        </p:txBody>
      </p:sp>
    </p:spTree>
    <p:extLst>
      <p:ext uri="{BB962C8B-B14F-4D97-AF65-F5344CB8AC3E}">
        <p14:creationId xmlns:p14="http://schemas.microsoft.com/office/powerpoint/2010/main" val="75582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23" y="518925"/>
            <a:ext cx="6045357" cy="7541732"/>
          </a:xfrm>
          <a:prstGeom prst="rect">
            <a:avLst/>
          </a:prstGeom>
        </p:spPr>
      </p:pic>
      <p:sp>
        <p:nvSpPr>
          <p:cNvPr id="3" name="Rectangle 2"/>
          <p:cNvSpPr/>
          <p:nvPr/>
        </p:nvSpPr>
        <p:spPr>
          <a:xfrm>
            <a:off x="5348438" y="2013350"/>
            <a:ext cx="6096000" cy="2862322"/>
          </a:xfrm>
          <a:prstGeom prst="rect">
            <a:avLst/>
          </a:prstGeom>
        </p:spPr>
        <p:txBody>
          <a:bodyPr>
            <a:spAutoFit/>
          </a:bodyPr>
          <a:lstStyle/>
          <a:p>
            <a:r>
              <a:rPr lang="en-GB" b="1" dirty="0"/>
              <a:t>Figure 4. </a:t>
            </a:r>
            <a:r>
              <a:rPr lang="en-GB" dirty="0"/>
              <a:t>Six Viking-age graves with swords. Top row, left to right: </a:t>
            </a:r>
            <a:r>
              <a:rPr lang="en-GB" dirty="0" err="1"/>
              <a:t>Repton</a:t>
            </a:r>
            <a:r>
              <a:rPr lang="en-GB" dirty="0"/>
              <a:t> grave 511, </a:t>
            </a:r>
            <a:r>
              <a:rPr lang="en-GB" dirty="0" err="1"/>
              <a:t>Ballateare</a:t>
            </a:r>
            <a:r>
              <a:rPr lang="en-GB" dirty="0"/>
              <a:t>, and Papa </a:t>
            </a:r>
            <a:r>
              <a:rPr lang="en-GB" dirty="0" err="1"/>
              <a:t>Westray</a:t>
            </a:r>
            <a:r>
              <a:rPr lang="en-GB" dirty="0"/>
              <a:t>. Both </a:t>
            </a:r>
            <a:r>
              <a:rPr lang="en-GB" dirty="0" err="1"/>
              <a:t>Repton</a:t>
            </a:r>
            <a:r>
              <a:rPr lang="en-GB" dirty="0"/>
              <a:t> and </a:t>
            </a:r>
            <a:r>
              <a:rPr lang="en-GB" dirty="0" err="1"/>
              <a:t>Ballateare</a:t>
            </a:r>
            <a:r>
              <a:rPr lang="en-GB" dirty="0"/>
              <a:t> may have been in coffins. The bottom row shows from left to right: </a:t>
            </a:r>
            <a:r>
              <a:rPr lang="en-GB" dirty="0" err="1"/>
              <a:t>Cumwhitton</a:t>
            </a:r>
            <a:r>
              <a:rPr lang="en-GB" dirty="0"/>
              <a:t> graves 24, 36, and 25. The </a:t>
            </a:r>
            <a:r>
              <a:rPr lang="en-GB" dirty="0" err="1"/>
              <a:t>Ballateare</a:t>
            </a:r>
            <a:r>
              <a:rPr lang="en-GB" dirty="0"/>
              <a:t> and </a:t>
            </a:r>
            <a:r>
              <a:rPr lang="en-GB" dirty="0" err="1"/>
              <a:t>Cumwhitton</a:t>
            </a:r>
            <a:r>
              <a:rPr lang="en-GB" dirty="0"/>
              <a:t> graves have had human skeletons superimposed to highlight the different sword positions and how they may have interacted with the body. After Biddle &amp; </a:t>
            </a:r>
            <a:r>
              <a:rPr lang="en-GB" dirty="0" err="1"/>
              <a:t>Kjølbye</a:t>
            </a:r>
            <a:r>
              <a:rPr lang="en-GB" dirty="0"/>
              <a:t>-Biddle, 1992 (</a:t>
            </a:r>
            <a:r>
              <a:rPr lang="en-GB" dirty="0" err="1"/>
              <a:t>Repton</a:t>
            </a:r>
            <a:r>
              <a:rPr lang="en-GB" dirty="0"/>
              <a:t>); Wilson, 2008: 31 (</a:t>
            </a:r>
            <a:r>
              <a:rPr lang="en-GB" dirty="0" err="1"/>
              <a:t>Ballateare</a:t>
            </a:r>
            <a:r>
              <a:rPr lang="en-GB" dirty="0"/>
              <a:t>); McLaren, 2016 (Papa </a:t>
            </a:r>
            <a:r>
              <a:rPr lang="en-GB" dirty="0" err="1"/>
              <a:t>Westray</a:t>
            </a:r>
            <a:r>
              <a:rPr lang="en-GB" dirty="0"/>
              <a:t>); Paterson, et al 2014 (</a:t>
            </a:r>
            <a:r>
              <a:rPr lang="en-GB" dirty="0" err="1"/>
              <a:t>Cumwhitton</a:t>
            </a:r>
            <a:r>
              <a:rPr lang="en-GB" dirty="0"/>
              <a:t>).</a:t>
            </a:r>
          </a:p>
        </p:txBody>
      </p:sp>
    </p:spTree>
    <p:extLst>
      <p:ext uri="{BB962C8B-B14F-4D97-AF65-F5344CB8AC3E}">
        <p14:creationId xmlns:p14="http://schemas.microsoft.com/office/powerpoint/2010/main" val="289305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6" name="Content Placeholder 1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57266"/>
            <a:ext cx="5087112" cy="5678193"/>
          </a:xfrm>
        </p:spPr>
      </p:pic>
      <p:sp>
        <p:nvSpPr>
          <p:cNvPr id="3" name="Rectangle 2"/>
          <p:cNvSpPr/>
          <p:nvPr/>
        </p:nvSpPr>
        <p:spPr>
          <a:xfrm>
            <a:off x="5925312" y="2757698"/>
            <a:ext cx="6096000" cy="1477328"/>
          </a:xfrm>
          <a:prstGeom prst="rect">
            <a:avLst/>
          </a:prstGeom>
        </p:spPr>
        <p:txBody>
          <a:bodyPr>
            <a:spAutoFit/>
          </a:bodyPr>
          <a:lstStyle/>
          <a:p>
            <a:r>
              <a:rPr lang="en-GB" b="1" dirty="0" smtClean="0"/>
              <a:t>Figure 5</a:t>
            </a:r>
            <a:r>
              <a:rPr lang="en-GB" dirty="0" smtClean="0"/>
              <a:t> Viking-age </a:t>
            </a:r>
            <a:r>
              <a:rPr lang="en-GB" dirty="0"/>
              <a:t>boat burial at </a:t>
            </a:r>
            <a:r>
              <a:rPr lang="en-GB" dirty="0" err="1"/>
              <a:t>Westness</a:t>
            </a:r>
            <a:r>
              <a:rPr lang="en-GB" dirty="0"/>
              <a:t>, </a:t>
            </a:r>
            <a:r>
              <a:rPr lang="en-GB" dirty="0" err="1"/>
              <a:t>Rousay</a:t>
            </a:r>
            <a:r>
              <a:rPr lang="en-GB" dirty="0"/>
              <a:t>. The white cross provides a central point of reference: the human remains and sword are placed on either side of the central point creating and aesthetic balance. This boat burial was excavated by </a:t>
            </a:r>
            <a:r>
              <a:rPr lang="en-GB" dirty="0" err="1"/>
              <a:t>Norsk</a:t>
            </a:r>
            <a:r>
              <a:rPr lang="en-GB" dirty="0"/>
              <a:t> </a:t>
            </a:r>
            <a:r>
              <a:rPr lang="en-GB" dirty="0" err="1"/>
              <a:t>Arkeologisk</a:t>
            </a:r>
            <a:r>
              <a:rPr lang="en-GB" dirty="0"/>
              <a:t> </a:t>
            </a:r>
            <a:r>
              <a:rPr lang="en-GB" dirty="0" err="1"/>
              <a:t>Selskap</a:t>
            </a:r>
            <a:r>
              <a:rPr lang="en-GB" dirty="0"/>
              <a:t> (Wilson &amp; Hurst, 1969: 242).</a:t>
            </a:r>
          </a:p>
        </p:txBody>
      </p:sp>
    </p:spTree>
    <p:extLst>
      <p:ext uri="{BB962C8B-B14F-4D97-AF65-F5344CB8AC3E}">
        <p14:creationId xmlns:p14="http://schemas.microsoft.com/office/powerpoint/2010/main" val="2289573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2883"/>
          <a:stretch/>
        </p:blipFill>
        <p:spPr>
          <a:xfrm>
            <a:off x="287947" y="246372"/>
            <a:ext cx="7716022" cy="6328543"/>
          </a:xfrm>
        </p:spPr>
      </p:pic>
      <p:sp>
        <p:nvSpPr>
          <p:cNvPr id="5" name="Rectangle 4"/>
          <p:cNvSpPr/>
          <p:nvPr/>
        </p:nvSpPr>
        <p:spPr>
          <a:xfrm>
            <a:off x="8152905" y="520256"/>
            <a:ext cx="3051958" cy="6463308"/>
          </a:xfrm>
          <a:prstGeom prst="rect">
            <a:avLst/>
          </a:prstGeom>
        </p:spPr>
        <p:txBody>
          <a:bodyPr wrap="square">
            <a:spAutoFit/>
          </a:bodyPr>
          <a:lstStyle/>
          <a:p>
            <a:r>
              <a:rPr lang="en-GB" b="1" dirty="0"/>
              <a:t>Figure </a:t>
            </a:r>
            <a:r>
              <a:rPr lang="en-GB" b="1" dirty="0" smtClean="0"/>
              <a:t>6</a:t>
            </a:r>
            <a:r>
              <a:rPr lang="en-GB" dirty="0" smtClean="0"/>
              <a:t> </a:t>
            </a:r>
            <a:r>
              <a:rPr lang="en-AU" i="1" dirty="0"/>
              <a:t>Heat maps illustrating the most common position in a </a:t>
            </a:r>
            <a:r>
              <a:rPr lang="en-AU" i="1" dirty="0" err="1"/>
              <a:t>Birka</a:t>
            </a:r>
            <a:r>
              <a:rPr lang="en-AU" i="1" dirty="0"/>
              <a:t> chamber of weapons in relation to the body. The positions of knives are marked in purple, shields in green, spearheads in red, and swords in blue. The body location is also shown in the heat maps in black, based on the most common location of skull or teeth, pelvis, and lower legs; human skeletons were superimposed on the most common positions to allow comparison with earlier illustrations. The white cross shows the central point of the chamber and each arm of the cross is 1 m in total. The image has been superimposed on a typical </a:t>
            </a:r>
            <a:r>
              <a:rPr lang="en-AU" i="1" dirty="0" err="1"/>
              <a:t>Birka</a:t>
            </a:r>
            <a:r>
              <a:rPr lang="en-AU" i="1" dirty="0"/>
              <a:t> chamber, with its contents </a:t>
            </a:r>
            <a:r>
              <a:rPr lang="en-AU" i="1" dirty="0" smtClean="0"/>
              <a:t>removed.</a:t>
            </a:r>
            <a:endParaRPr lang="en-GB" dirty="0"/>
          </a:p>
        </p:txBody>
      </p:sp>
    </p:spTree>
    <p:extLst>
      <p:ext uri="{BB962C8B-B14F-4D97-AF65-F5344CB8AC3E}">
        <p14:creationId xmlns:p14="http://schemas.microsoft.com/office/powerpoint/2010/main" val="4021276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836" y="0"/>
            <a:ext cx="10515600" cy="1325563"/>
          </a:xfrm>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2209437" y="961901"/>
            <a:ext cx="7773124" cy="3622092"/>
          </a:xfrm>
          <a:prstGeom prst="rect">
            <a:avLst/>
          </a:prstGeom>
        </p:spPr>
      </p:pic>
      <p:sp>
        <p:nvSpPr>
          <p:cNvPr id="5" name="TextBox 4"/>
          <p:cNvSpPr txBox="1"/>
          <p:nvPr/>
        </p:nvSpPr>
        <p:spPr>
          <a:xfrm>
            <a:off x="1986602" y="4644112"/>
            <a:ext cx="8485656" cy="1200329"/>
          </a:xfrm>
          <a:prstGeom prst="rect">
            <a:avLst/>
          </a:prstGeom>
          <a:noFill/>
        </p:spPr>
        <p:txBody>
          <a:bodyPr wrap="none" rtlCol="0">
            <a:spAutoFit/>
          </a:bodyPr>
          <a:lstStyle/>
          <a:p>
            <a:r>
              <a:rPr lang="en-GB" b="1" dirty="0" smtClean="0"/>
              <a:t>Figure 7 </a:t>
            </a:r>
            <a:r>
              <a:rPr lang="en-GB" dirty="0"/>
              <a:t>Grave BJ 581 at </a:t>
            </a:r>
            <a:r>
              <a:rPr lang="en-GB" dirty="0" err="1"/>
              <a:t>Birka</a:t>
            </a:r>
            <a:r>
              <a:rPr lang="en-GB" dirty="0"/>
              <a:t>, Sweden. An artistic reconstruction by </a:t>
            </a:r>
            <a:r>
              <a:rPr lang="en-GB" dirty="0" err="1"/>
              <a:t>Þórhallur</a:t>
            </a:r>
            <a:r>
              <a:rPr lang="en-GB" dirty="0"/>
              <a:t> </a:t>
            </a:r>
            <a:r>
              <a:rPr lang="en-GB" dirty="0" err="1"/>
              <a:t>Þráinsson</a:t>
            </a:r>
            <a:r>
              <a:rPr lang="en-GB" dirty="0"/>
              <a:t> </a:t>
            </a:r>
            <a:endParaRPr lang="en-GB" dirty="0" smtClean="0"/>
          </a:p>
          <a:p>
            <a:r>
              <a:rPr lang="en-GB" dirty="0" smtClean="0"/>
              <a:t>of </a:t>
            </a:r>
            <a:r>
              <a:rPr lang="en-GB" dirty="0"/>
              <a:t>the female burial with weapons laid out around her body. </a:t>
            </a:r>
          </a:p>
          <a:p>
            <a:r>
              <a:rPr lang="en-GB" dirty="0"/>
              <a:t>Reproduced with permission from Neil Price.</a:t>
            </a:r>
          </a:p>
          <a:p>
            <a:r>
              <a:rPr lang="en-GB" dirty="0" smtClean="0"/>
              <a:t>.</a:t>
            </a:r>
            <a:endParaRPr lang="en-GB" dirty="0"/>
          </a:p>
        </p:txBody>
      </p:sp>
    </p:spTree>
    <p:extLst>
      <p:ext uri="{BB962C8B-B14F-4D97-AF65-F5344CB8AC3E}">
        <p14:creationId xmlns:p14="http://schemas.microsoft.com/office/powerpoint/2010/main" val="35759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9259" y="1962912"/>
            <a:ext cx="2749429" cy="4520501"/>
          </a:xfrm>
        </p:spPr>
        <p:txBody>
          <a:bodyPr>
            <a:normAutofit fontScale="70000" lnSpcReduction="20000"/>
          </a:bodyPr>
          <a:lstStyle/>
          <a:p>
            <a:pPr marL="0" indent="0">
              <a:buNone/>
            </a:pPr>
            <a:r>
              <a:rPr lang="en-GB" sz="1800" b="1" dirty="0" smtClean="0"/>
              <a:t>Figure 8</a:t>
            </a:r>
            <a:endParaRPr lang="en-GB" sz="1800" b="1" dirty="0" smtClean="0"/>
          </a:p>
          <a:p>
            <a:pPr marL="0" indent="0">
              <a:buNone/>
            </a:pPr>
            <a:r>
              <a:rPr lang="en-AU" i="1" dirty="0"/>
              <a:t>The </a:t>
            </a:r>
            <a:r>
              <a:rPr lang="en-AU" i="1" dirty="0" err="1"/>
              <a:t>Birka</a:t>
            </a:r>
            <a:r>
              <a:rPr lang="en-AU" i="1" dirty="0"/>
              <a:t> chamber layout. Top left (body parts): the red points show the position of teeth and skulls in relation to the chamber’s central points; blue represents pelvises and green the lower legs. Top middle: the point data and heat map for knives, with the heat map plotted at 0.5 m. The top right shows the same data for shields, the bottom right for spears, and the bottom left for swords.</a:t>
            </a:r>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768" y="0"/>
            <a:ext cx="7924535" cy="6858000"/>
          </a:xfrm>
          <a:prstGeom prst="rect">
            <a:avLst/>
          </a:prstGeom>
        </p:spPr>
      </p:pic>
    </p:spTree>
    <p:extLst>
      <p:ext uri="{BB962C8B-B14F-4D97-AF65-F5344CB8AC3E}">
        <p14:creationId xmlns:p14="http://schemas.microsoft.com/office/powerpoint/2010/main" val="1109170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649</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Sayer</dc:creator>
  <cp:lastModifiedBy>Duncan Sayer &lt;School of Forensic &amp; Applied Sciences&gt;</cp:lastModifiedBy>
  <cp:revision>44</cp:revision>
  <dcterms:created xsi:type="dcterms:W3CDTF">2018-04-04T13:51:54Z</dcterms:created>
  <dcterms:modified xsi:type="dcterms:W3CDTF">2019-02-27T17:03:37Z</dcterms:modified>
</cp:coreProperties>
</file>