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3" r:id="rId9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D3BFEC-EAF9-4EE0-9A85-12F2216CA0DD}" v="19" dt="2022-09-06T17:10:02.9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7791" autoAdjust="0"/>
  </p:normalViewPr>
  <p:slideViewPr>
    <p:cSldViewPr snapToGrid="0">
      <p:cViewPr varScale="1">
        <p:scale>
          <a:sx n="88" d="100"/>
          <a:sy n="88" d="100"/>
        </p:scale>
        <p:origin x="14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A6DE8-D706-490C-AC5E-584E998E6CD6}" type="datetimeFigureOut">
              <a:rPr lang="en-GB" smtClean="0"/>
              <a:t>20/10/2022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B908F4-11EF-4BBC-A4C9-072305836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223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Romanticism in nursing. A return to an outdated notion of what nursing is. An ideology that focuses on foundational adult skills [Adult skills, procedures, task are best]  </a:t>
            </a:r>
          </a:p>
          <a:p>
            <a:r>
              <a:rPr lang="en-GB" dirty="0"/>
              <a:t>Warped Neoliberalism – Obsession with quantifying task and procedures so that we can track productivity. </a:t>
            </a:r>
          </a:p>
          <a:p>
            <a:r>
              <a:rPr lang="en-GB" dirty="0"/>
              <a:t>Parity of esteem – Covid has shifted the focus onto physical health and disease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B908F4-11EF-4BBC-A4C9-072305836CE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5810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62% of the profession is Adult nursing </a:t>
            </a:r>
          </a:p>
          <a:p>
            <a:r>
              <a:rPr lang="en-GB" dirty="0"/>
              <a:t>11% MH nursing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B908F4-11EF-4BBC-A4C9-072305836CE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527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279BE-10C1-45FE-81F2-28CB896C9B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4AAC6F-7DFD-4689-BD9D-55A9DE954D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A5F58-3F51-4963-8F58-AD98A0743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73AD9-14D8-4618-8399-9C8D89D786B0}" type="datetime1">
              <a:rPr lang="en-GB" smtClean="0"/>
              <a:t>20/10/2022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DBC81-E782-4914-8826-780F386EC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#MHDeservesBetter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B589EA-1A83-4320-B939-0AA331D1F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013F4-1B94-4F2D-980F-D150EC4C35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848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31075-6537-4ABD-A9DE-D962F3310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0E36AB-9D79-40A3-AE0E-A55EC6784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645C8F-5514-4D92-9C3F-4500A5259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B6462-C355-42B8-BB66-D7FFBD086094}" type="datetime1">
              <a:rPr lang="en-GB" smtClean="0"/>
              <a:t>20/10/2022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CAA5F3-B760-40D9-8658-0645F3798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#MHDeservesBetter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E66C86-0092-4497-96E5-4EF5CFAE7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013F4-1B94-4F2D-980F-D150EC4C35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557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151D7C-3D13-46FE-80E9-F546ABD14D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BD71B2-E3D0-42D7-82FA-532B7B9940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3FAE86-10C5-4FF5-979E-6A0D6191F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B68D-ABE9-4E70-9990-F166F58F3F55}" type="datetime1">
              <a:rPr lang="en-GB" smtClean="0"/>
              <a:t>20/10/2022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1132D-83C6-4233-811D-CC822E833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#MHDeservesBetter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60ADD7-8C86-4AAB-BAF3-A7C5AE654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013F4-1B94-4F2D-980F-D150EC4C35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1112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847D4-1F03-46D0-A7B5-B007D6DA9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9E8D9-13C4-4FCE-951D-A53173A85A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0F1913-5F75-4AB7-89D8-BBDF1087D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E064-C74F-4E22-A872-1EBBF18F0184}" type="datetime1">
              <a:rPr lang="en-GB" smtClean="0"/>
              <a:t>20/10/2022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C3A10-95F5-41BC-8B18-048ECF7CA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#MHDeservesBetter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F0162F-7546-465B-AEC6-59CEF9C2C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013F4-1B94-4F2D-980F-D150EC4C35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468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4353E-0E61-45E6-A02D-98CCEDECD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9D1476-F35B-46C4-B2B4-96CA4BD8BB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DF612-17FD-47D6-9BB8-7D679ED29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F271E-3507-460E-86D1-8440223443E3}" type="datetime1">
              <a:rPr lang="en-GB" smtClean="0"/>
              <a:t>20/10/2022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A812B6-7617-4F5E-9399-22EE2A5C4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#MHDeservesBetter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F8407A-EA74-4F4F-9457-F40F2D2C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013F4-1B94-4F2D-980F-D150EC4C35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039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CEB41-F29C-45F9-9ADF-61696017A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6CEF7-3FBE-4D7C-8B81-94F375F62C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5E15EC-8146-4535-8BB5-06C24BBB47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E72B7E-095F-45D1-8059-BDC117CC2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1A32-2854-4B8A-929B-117FAB71991F}" type="datetime1">
              <a:rPr lang="en-GB" smtClean="0"/>
              <a:t>20/10/2022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1ECCC2-FA5E-4B96-BE62-45C1A3B4C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#MHDeservesBetter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766C99-B6C1-496F-AA73-B0B8A8A64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013F4-1B94-4F2D-980F-D150EC4C35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77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93AF8-664E-4A7F-892D-7C60F3680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5BEB93-644D-4045-B9D8-858CE17FA7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83DCA2-3173-4F05-8B87-9AF0C917F8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B6D049-F64C-4FDD-A8FC-635E022C6F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7E74D6-1A6E-44D5-9EA9-23430E9008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F7BEBA-FBF2-46B0-90E6-E2926AB0C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EBA-06F6-44A8-BCC4-278AD9A9AA9F}" type="datetime1">
              <a:rPr lang="en-GB" smtClean="0"/>
              <a:t>20/10/2022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1BCC59-0FCC-44C7-B65D-194354940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#MHDeservesBetter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D751CC-0C0B-4C3B-83D7-BA18CBF34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013F4-1B94-4F2D-980F-D150EC4C35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832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91D1F-F490-466D-AD30-2817D27CC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8A16F5-6417-4270-B61C-93D1FEF4B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CBE7E-6818-48F2-81FE-0A0E03A9D2FA}" type="datetime1">
              <a:rPr lang="en-GB" smtClean="0"/>
              <a:t>20/10/2022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783E17-9FE4-4BA8-8E8E-7293863A9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#MHDeservesBetter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8DDC24-E36F-449E-9D82-817809892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013F4-1B94-4F2D-980F-D150EC4C35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824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995909-1820-4582-B7E4-5C8D7546A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498B7-C704-4F50-8652-EA6872FA5275}" type="datetime1">
              <a:rPr lang="en-GB" smtClean="0"/>
              <a:t>20/10/2022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E37961-E22C-4BB4-A11D-5F1D6BE32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#MHDeservesBetter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71794C-1DC5-434B-825B-162992F83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013F4-1B94-4F2D-980F-D150EC4C35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139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1A9A2-A4D8-4233-B731-BF0F9E96C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7CC6D-8D95-413A-AC65-ECDC7821C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322439-10C3-41F0-B2C4-49739DB44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DC99FF-7B92-45CE-97C9-53E00D035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D9CBF-05A8-4DBA-9F1F-2B113B8B8B6B}" type="datetime1">
              <a:rPr lang="en-GB" smtClean="0"/>
              <a:t>20/10/2022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736147-9883-41A2-A135-6363707F3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#MHDeservesBetter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3DDBA-778F-4D3C-A2A9-33633CD14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013F4-1B94-4F2D-980F-D150EC4C35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904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B29F1-EFC1-4781-BDC0-538080B46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38700D-E03F-4969-911E-3872876CD4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CD72DD-209E-4B07-88C2-90673797CD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FBC347-8F61-4AFC-90E1-2B0EA7F2F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0FFC-B109-45F4-B8BD-D5479090A648}" type="datetime1">
              <a:rPr lang="en-GB" smtClean="0"/>
              <a:t>20/10/2022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2602D8-9DC1-41EE-AC86-3EC6921FA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#MHDeservesBetter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A50A16-D2DF-4424-A7C8-11241D9F5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013F4-1B94-4F2D-980F-D150EC4C35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2884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6C1F58-4670-4205-8775-9F9B6BF23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2E1DB0-934F-46AE-BE53-ACDA3EAD0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957C-CE63-4F2E-A4B3-BC8C6E2175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C0CDB-D640-4268-86B4-B2309286B988}" type="datetime1">
              <a:rPr lang="en-GB" smtClean="0"/>
              <a:t>20/10/2022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F33A3-B428-4568-84DF-4C27C4A0FA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#MHDeservesBetter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84B4D-C09A-4C2B-BD89-F4514C6E82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013F4-1B94-4F2D-980F-D150EC4C35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646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108/mhrj-02-2022-0012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3918F82B-5609-4D23-8553-304F1F8D26CF}"/>
              </a:ext>
            </a:extLst>
          </p:cNvPr>
          <p:cNvSpPr txBox="1"/>
          <p:nvPr/>
        </p:nvSpPr>
        <p:spPr>
          <a:xfrm>
            <a:off x="2471057" y="1816464"/>
            <a:ext cx="763088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0" i="0" dirty="0">
                <a:solidFill>
                  <a:srgbClr val="383844"/>
                </a:solidFill>
                <a:effectLst/>
                <a:latin typeface="Open Sans" panose="020B0606030504020204" pitchFamily="34" charset="0"/>
              </a:rPr>
              <a:t>Mental health nursing identity: a critical analysis of the UK’s Nursing and Midwifery Council’s pre-registration syllabus change and subsequent move towards genericism</a:t>
            </a:r>
            <a:endParaRPr lang="en-GB" sz="32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922CD7E-A346-49E5-8B90-57EF830F5742}"/>
              </a:ext>
            </a:extLst>
          </p:cNvPr>
          <p:cNvSpPr txBox="1"/>
          <p:nvPr/>
        </p:nvSpPr>
        <p:spPr>
          <a:xfrm>
            <a:off x="2471057" y="4556650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Authors: Chris Connell, Emma Jones, Michael Haslam, Jayne Firestone, Gill Pope, Christine Thompson</a:t>
            </a:r>
          </a:p>
          <a:p>
            <a:endParaRPr lang="en-GB" dirty="0"/>
          </a:p>
          <a:p>
            <a:r>
              <a:rPr lang="en-GB" dirty="0"/>
              <a:t>DOI </a:t>
            </a:r>
            <a:r>
              <a:rPr lang="en-GB" u="none" strike="noStrike" dirty="0">
                <a:solidFill>
                  <a:srgbClr val="5599DD"/>
                </a:solidFill>
                <a:effectLst/>
                <a:hlinkClick r:id="rId2"/>
              </a:rPr>
              <a:t>10.1108/mhrj-02-2022-0012</a:t>
            </a:r>
            <a:endParaRPr lang="en-GB" dirty="0"/>
          </a:p>
          <a:p>
            <a:endParaRPr lang="en-GB" dirty="0"/>
          </a:p>
        </p:txBody>
      </p:sp>
      <p:sp>
        <p:nvSpPr>
          <p:cNvPr id="27" name="Footer Placeholder 26">
            <a:extLst>
              <a:ext uri="{FF2B5EF4-FFF2-40B4-BE49-F238E27FC236}">
                <a16:creationId xmlns:a16="http://schemas.microsoft.com/office/drawing/2014/main" id="{BAC4B146-6778-462B-BDB1-E57E74350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#MHDeservesBetter </a:t>
            </a:r>
          </a:p>
        </p:txBody>
      </p:sp>
    </p:spTree>
    <p:extLst>
      <p:ext uri="{BB962C8B-B14F-4D97-AF65-F5344CB8AC3E}">
        <p14:creationId xmlns:p14="http://schemas.microsoft.com/office/powerpoint/2010/main" val="2656146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6F4F1-125D-416C-9F1B-104FA67A1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War of attrition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CF0FF-3326-45D5-B455-F958196CB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Three Ideological fronts: </a:t>
            </a:r>
          </a:p>
          <a:p>
            <a:r>
              <a:rPr lang="en-GB" dirty="0"/>
              <a:t>Romanticism </a:t>
            </a:r>
            <a:r>
              <a:rPr lang="en-GB" i="1" dirty="0"/>
              <a:t>in </a:t>
            </a:r>
            <a:r>
              <a:rPr lang="en-GB" dirty="0"/>
              <a:t>Nursing – a return to a centralised ‘school of nursing’</a:t>
            </a:r>
          </a:p>
          <a:p>
            <a:r>
              <a:rPr lang="en-GB" dirty="0"/>
              <a:t>Warped Neoliberalism </a:t>
            </a:r>
            <a:endParaRPr lang="en-GB" i="1" dirty="0"/>
          </a:p>
          <a:p>
            <a:r>
              <a:rPr lang="en-GB" dirty="0"/>
              <a:t> Parity of esteem – Have we lost the argument? Mental health – undervaluing of the specialism</a:t>
            </a:r>
          </a:p>
          <a:p>
            <a:pPr marL="0" indent="0">
              <a:buNone/>
            </a:pPr>
            <a:r>
              <a:rPr lang="en-GB" dirty="0"/>
              <a:t>Vs </a:t>
            </a:r>
          </a:p>
          <a:p>
            <a:pPr marL="0" indent="0">
              <a:buNone/>
            </a:pPr>
            <a:r>
              <a:rPr lang="en-GB" dirty="0"/>
              <a:t>Mental health Nursing [as we know it to be]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01DB2A-F68A-41BB-A260-790AFC75D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#MHDeservesBetter </a:t>
            </a:r>
          </a:p>
        </p:txBody>
      </p:sp>
    </p:spTree>
    <p:extLst>
      <p:ext uri="{BB962C8B-B14F-4D97-AF65-F5344CB8AC3E}">
        <p14:creationId xmlns:p14="http://schemas.microsoft.com/office/powerpoint/2010/main" val="1806464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738CB-2F66-4F17-B805-DB1BDAB66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Democracy is dead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C0CC9E-D94C-4C84-82AA-66A5E86E9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11% of the register is MH.</a:t>
            </a:r>
          </a:p>
          <a:p>
            <a:r>
              <a:rPr lang="en-GB" dirty="0"/>
              <a:t>It is difficult to observe, reduce, quantify the important work of the good mental health nurse. It is however, tacitly known.</a:t>
            </a:r>
          </a:p>
          <a:p>
            <a:r>
              <a:rPr lang="en-GB" dirty="0"/>
              <a:t>We find it difficult to articulate its uniqueness. If true, can we expect others to fully understand the nuances and skills of MH nursing? </a:t>
            </a:r>
          </a:p>
          <a:p>
            <a:r>
              <a:rPr lang="en-GB" dirty="0"/>
              <a:t>The value of MH nursing is undervalued and is replaced with </a:t>
            </a:r>
            <a:r>
              <a:rPr lang="en-GB" i="1" dirty="0"/>
              <a:t>proficiencies, procedures, tasks… </a:t>
            </a:r>
            <a:endParaRPr lang="en-GB" dirty="0"/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29FAFF-0441-4B49-BE0F-447BDD844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#MHDeservesBetter </a:t>
            </a:r>
          </a:p>
        </p:txBody>
      </p:sp>
    </p:spTree>
    <p:extLst>
      <p:ext uri="{BB962C8B-B14F-4D97-AF65-F5344CB8AC3E}">
        <p14:creationId xmlns:p14="http://schemas.microsoft.com/office/powerpoint/2010/main" val="887251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73443-263A-435C-9924-3A578F26B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allies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99DAA-F404-4F9C-955C-F46E75328C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Service users/clients/patients - It is not the mental health nurse who holds a unique place in health care, it is, the service user who commands the unique position. </a:t>
            </a:r>
          </a:p>
          <a:p>
            <a:r>
              <a:rPr lang="en-GB" dirty="0"/>
              <a:t>Adult, LD and Paediatric colleagues</a:t>
            </a:r>
          </a:p>
          <a:p>
            <a:r>
              <a:rPr lang="en-GB" dirty="0"/>
              <a:t>Students (specifically 3</a:t>
            </a:r>
            <a:r>
              <a:rPr lang="en-GB" baseline="30000" dirty="0"/>
              <a:t>rd</a:t>
            </a:r>
            <a:r>
              <a:rPr lang="en-GB" dirty="0"/>
              <a:t> year students) </a:t>
            </a: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18F076-6BEC-49A1-B569-287102E37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#MHDeservesBetter </a:t>
            </a:r>
          </a:p>
        </p:txBody>
      </p:sp>
    </p:spTree>
    <p:extLst>
      <p:ext uri="{BB962C8B-B14F-4D97-AF65-F5344CB8AC3E}">
        <p14:creationId xmlns:p14="http://schemas.microsoft.com/office/powerpoint/2010/main" val="3314393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EF1E5-017E-482A-B9E3-33996A361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General and Giants – rising from the ashes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1CE09A-0E77-4DC0-9613-9B2893CB3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Time to Mobilise the Generals &amp; Let loose the Giants of war </a:t>
            </a:r>
          </a:p>
          <a:p>
            <a:pPr marL="0" indent="0" algn="ctr">
              <a:buNone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Mental Health Deserves Better 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Working group </a:t>
            </a:r>
          </a:p>
          <a:p>
            <a:pPr marL="0" indent="0">
              <a:buNone/>
            </a:pPr>
            <a:r>
              <a:rPr lang="en-GB" dirty="0"/>
              <a:t>Call to action: </a:t>
            </a:r>
          </a:p>
          <a:p>
            <a:r>
              <a:rPr lang="en-GB" dirty="0"/>
              <a:t>Manifesto </a:t>
            </a:r>
          </a:p>
          <a:p>
            <a:r>
              <a:rPr lang="en-GB" dirty="0"/>
              <a:t>Open letter </a:t>
            </a:r>
          </a:p>
          <a:p>
            <a:r>
              <a:rPr lang="en-GB" dirty="0"/>
              <a:t>Build the argument (regional &amp; national)</a:t>
            </a:r>
          </a:p>
          <a:p>
            <a:r>
              <a:rPr lang="en-GB" dirty="0"/>
              <a:t> Evidence – A call for papers that build on the foundations that we set out. </a:t>
            </a: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119A93-81AA-47F4-8DE1-C1EE89CD8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#MHDeservesBetter </a:t>
            </a:r>
          </a:p>
        </p:txBody>
      </p:sp>
    </p:spTree>
    <p:extLst>
      <p:ext uri="{BB962C8B-B14F-4D97-AF65-F5344CB8AC3E}">
        <p14:creationId xmlns:p14="http://schemas.microsoft.com/office/powerpoint/2010/main" val="2817924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7A2F4-CE2A-4A73-8F5C-4BB588EE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At the pokey end of the diagnostic stick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8A69E-B117-4FBA-A50E-3F4CE29B2D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If we fail to act, we risk:</a:t>
            </a:r>
          </a:p>
          <a:p>
            <a:pPr marL="0" indent="0">
              <a:buNone/>
            </a:pPr>
            <a:r>
              <a:rPr lang="en-GB" dirty="0"/>
              <a:t>Dissolution of mental health nursing care as we know it </a:t>
            </a:r>
          </a:p>
          <a:p>
            <a:pPr marL="0" indent="0">
              <a:buNone/>
            </a:pPr>
            <a:r>
              <a:rPr lang="en-GB" dirty="0"/>
              <a:t>Tipping the balancing of paternalism and care in the centre of therapeutic relationship in the wrong direction. </a:t>
            </a:r>
          </a:p>
          <a:p>
            <a:pPr marL="0" indent="0">
              <a:buNone/>
            </a:pPr>
            <a:r>
              <a:rPr lang="en-GB" dirty="0"/>
              <a:t>Reducing Mental Health nursing to a neoliberal task focused tick box culture</a:t>
            </a:r>
          </a:p>
          <a:p>
            <a:pPr marL="0" indent="0">
              <a:buNone/>
            </a:pPr>
            <a:r>
              <a:rPr lang="en-GB" dirty="0"/>
              <a:t>Reducing the quality of care that services are able to provide for service users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8906A2-EEFC-41BF-AC25-B5E9D9FB0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#MHDeservesBetter </a:t>
            </a:r>
          </a:p>
        </p:txBody>
      </p:sp>
    </p:spTree>
    <p:extLst>
      <p:ext uri="{BB962C8B-B14F-4D97-AF65-F5344CB8AC3E}">
        <p14:creationId xmlns:p14="http://schemas.microsoft.com/office/powerpoint/2010/main" val="4129185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F2CBD-38C6-4638-A09F-DBE50B07B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838200" y="1690688"/>
            <a:ext cx="10515600" cy="2337026"/>
          </a:xfrm>
        </p:spPr>
        <p:txBody>
          <a:bodyPr>
            <a:normAutofit fontScale="90000"/>
          </a:bodyPr>
          <a:lstStyle/>
          <a:p>
            <a:r>
              <a:rPr lang="en-GB" dirty="0"/>
              <a:t>What would contemporary mental health care miss if the mental health nurse role is confined and reduced towards an outcome focused generic nursing role?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1FE68C-8B84-4DFB-8DDD-ACADD5190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#MHDeservesBetter </a:t>
            </a:r>
          </a:p>
        </p:txBody>
      </p:sp>
    </p:spTree>
    <p:extLst>
      <p:ext uri="{BB962C8B-B14F-4D97-AF65-F5344CB8AC3E}">
        <p14:creationId xmlns:p14="http://schemas.microsoft.com/office/powerpoint/2010/main" val="2738357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249A6-E0C8-492F-B687-DE731B2A1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References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DCD421-364C-4597-9805-44DA4F03F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#MHDeservesBetter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2869BD-DD46-4ACA-8A4E-CC30CB1A1D90}"/>
              </a:ext>
            </a:extLst>
          </p:cNvPr>
          <p:cNvSpPr txBox="1"/>
          <p:nvPr/>
        </p:nvSpPr>
        <p:spPr>
          <a:xfrm>
            <a:off x="838200" y="1524821"/>
            <a:ext cx="10678886" cy="1264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Connell, C., Jones, E., Haslam, M., Firestone, J., Pope, G. and Thompson, C. (2022), "Mental health nursing identity: a critical analysis of the UK’s Nursing and Midwifery Council’s pre-registration syllabus change and subsequent move towards genericism", Mental Health Review Journal, Vol. ahead-of-print No. ahead-of-print. https://doi.org/10.1108/MHRJ-02-2022-0012</a:t>
            </a:r>
          </a:p>
        </p:txBody>
      </p:sp>
    </p:spTree>
    <p:extLst>
      <p:ext uri="{BB962C8B-B14F-4D97-AF65-F5344CB8AC3E}">
        <p14:creationId xmlns:p14="http://schemas.microsoft.com/office/powerpoint/2010/main" val="16097129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ab2ea9e5-bd01-4cc4-b49e-b3ac9131494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5964</TotalTime>
  <Words>552</Words>
  <Application>Microsoft Office PowerPoint</Application>
  <PresentationFormat>Widescreen</PresentationFormat>
  <Paragraphs>52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Open Sans</vt:lpstr>
      <vt:lpstr>Office Theme</vt:lpstr>
      <vt:lpstr>PowerPoint Presentation</vt:lpstr>
      <vt:lpstr>War of attrition</vt:lpstr>
      <vt:lpstr>Democracy is dead </vt:lpstr>
      <vt:lpstr>The allies </vt:lpstr>
      <vt:lpstr>General and Giants – rising from the ashes </vt:lpstr>
      <vt:lpstr>At the pokey end of the diagnostic stick</vt:lpstr>
      <vt:lpstr>What would contemporary mental health care miss if the mental health nurse role is confined and reduced towards an outcome focused generic nursing role?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Connell &lt;School of Nursing&gt;</dc:creator>
  <cp:lastModifiedBy>Ethan Farrell &lt;Research Facilitation and Delivery Unit&gt;</cp:lastModifiedBy>
  <cp:revision>11</cp:revision>
  <dcterms:created xsi:type="dcterms:W3CDTF">2022-08-30T09:25:48Z</dcterms:created>
  <dcterms:modified xsi:type="dcterms:W3CDTF">2022-10-20T14:57:18Z</dcterms:modified>
</cp:coreProperties>
</file>