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72" r:id="rId4"/>
    <p:sldId id="275" r:id="rId5"/>
    <p:sldId id="276" r:id="rId6"/>
    <p:sldId id="279" r:id="rId7"/>
    <p:sldId id="278" r:id="rId8"/>
    <p:sldId id="274" r:id="rId9"/>
    <p:sldId id="277" r:id="rId10"/>
    <p:sldId id="271" r:id="rId11"/>
    <p:sldId id="280" r:id="rId12"/>
    <p:sldId id="292" r:id="rId13"/>
    <p:sldId id="283" r:id="rId14"/>
    <p:sldId id="284" r:id="rId15"/>
    <p:sldId id="286" r:id="rId16"/>
    <p:sldId id="287" r:id="rId17"/>
    <p:sldId id="281" r:id="rId18"/>
    <p:sldId id="288" r:id="rId19"/>
    <p:sldId id="289" r:id="rId20"/>
    <p:sldId id="290" r:id="rId21"/>
    <p:sldId id="291" r:id="rId22"/>
    <p:sldId id="261" r:id="rId23"/>
    <p:sldId id="293" r:id="rId24"/>
    <p:sldId id="260" r:id="rId25"/>
    <p:sldId id="296" r:id="rId26"/>
    <p:sldId id="295" r:id="rId27"/>
    <p:sldId id="259" r:id="rId28"/>
    <p:sldId id="264" r:id="rId29"/>
    <p:sldId id="263" r:id="rId30"/>
    <p:sldId id="265" r:id="rId31"/>
    <p:sldId id="266" r:id="rId32"/>
    <p:sldId id="267" r:id="rId33"/>
    <p:sldId id="268" r:id="rId34"/>
    <p:sldId id="269" r:id="rId35"/>
    <p:sldId id="294" r:id="rId36"/>
    <p:sldId id="297" r:id="rId37"/>
  </p:sldIdLst>
  <p:sldSz cx="9144000" cy="6858000" type="screen4x3"/>
  <p:notesSz cx="6858000" cy="9144000"/>
  <p:defaultTextStyle>
    <a:defPPr>
      <a:defRPr lang="en-GB"/>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84" autoAdjust="0"/>
  </p:normalViewPr>
  <p:slideViewPr>
    <p:cSldViewPr>
      <p:cViewPr varScale="1">
        <p:scale>
          <a:sx n="64" d="100"/>
          <a:sy n="64" d="100"/>
        </p:scale>
        <p:origin x="-118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897098BE-2537-4B20-8DAC-4966FA58C3A1}" type="slidenum">
              <a:rPr lang="en-GB"/>
              <a:pPr/>
              <a:t>‹#›</a:t>
            </a:fld>
            <a:endParaRPr lang="en-GB"/>
          </a:p>
        </p:txBody>
      </p:sp>
    </p:spTree>
    <p:extLst>
      <p:ext uri="{BB962C8B-B14F-4D97-AF65-F5344CB8AC3E}">
        <p14:creationId xmlns:p14="http://schemas.microsoft.com/office/powerpoint/2010/main" val="11407258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D784C-D817-43BF-A36B-705F80AA3981}" type="slidenum">
              <a:rPr lang="en-GB"/>
              <a:pPr/>
              <a:t>1</a:t>
            </a:fld>
            <a:endParaRPr lang="en-GB"/>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GB"/>
              <a:t>Good afternoon, my name is Jo Guiver and I’m a researcher in a very small institute in the North West of England. My topic today is very much work in progress and results from three pieces of research we carried out in the last year and a bit. I would value your reflections.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8036C-0FF2-4F3C-811C-D50227806C2A}" type="slidenum">
              <a:rPr lang="en-GB"/>
              <a:pPr/>
              <a:t>2</a:t>
            </a:fld>
            <a:endParaRPr lang="en-GB"/>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GB"/>
              <a:t>Transport is the movement of people or goods and is necessary for virtually all human activity, be it a walk to the bathroom or a flight to an exotic holiday location. It has an increasingly extended network which is mostly just left out in the open, where it can be exposed to all sorts of climatic, natural and human impacts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018D96-1D77-431D-A278-264B1E4822BC}" type="slidenum">
              <a:rPr lang="en-GB"/>
              <a:pPr/>
              <a:t>3</a:t>
            </a:fld>
            <a:endParaRPr lang="en-GB"/>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GB"/>
              <a:t>Not only is it at risk from natural forces, it is easily affected by human activities, such as those it serves, those it damages or just crosses including other transport networks. This is a road that was closed last summer because of water leaking from a canal.</a:t>
            </a:r>
          </a:p>
          <a:p>
            <a:r>
              <a:rPr lang="en-GB"/>
              <a:t>It is vulnerable to deliberate interruption such as strikes, vandalism, terrorism but also human negligence, incompetence, mismanagement, unpreparedness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4B219-288F-4EDF-8291-F791C0F405BB}" type="slidenum">
              <a:rPr lang="en-GB"/>
              <a:pPr/>
              <a:t>14</a:t>
            </a:fld>
            <a:endParaRPr lang="en-GB"/>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0E92E-513C-4BD2-AFEC-F12AE0862EF8}" type="slidenum">
              <a:rPr lang="en-GB"/>
              <a:pPr/>
              <a:t>15</a:t>
            </a:fld>
            <a:endParaRPr lang="en-GB"/>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F5BD99-42B3-4993-B6A1-A24EB0B95ECE}" type="slidenum">
              <a:rPr lang="en-GB"/>
              <a:pPr/>
              <a:t>16</a:t>
            </a:fld>
            <a:endParaRPr lang="en-GB"/>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BB22E-1AFD-4107-B319-7D6C768F812B}" type="slidenum">
              <a:rPr lang="en-GB"/>
              <a:pPr/>
              <a:t>29</a:t>
            </a:fld>
            <a:endParaRPr lang="en-GB"/>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GB"/>
              <a:t>The winter weather affected all sorts of journey from a walk to the shops to an inter-continental migration, the volcanic ash mostly affected non-routine journeys and the destruction of the bridges in Workington mostly affected daily and weekly routine journeys, but because it was a localised emergency, it was able to mobilise national resources for the station and footbridge.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lvl1pPr>
              <a:defRPr/>
            </a:lvl1pPr>
          </a:lstStyle>
          <a:p>
            <a:fld id="{27C15279-49B7-437C-AD35-10A458C4A00D}" type="slidenum">
              <a:rPr lang="en-GB"/>
              <a:pPr/>
              <a:t>‹#›</a:t>
            </a:fld>
            <a:endParaRPr lang="en-GB"/>
          </a:p>
        </p:txBody>
      </p:sp>
    </p:spTree>
    <p:extLst>
      <p:ext uri="{BB962C8B-B14F-4D97-AF65-F5344CB8AC3E}">
        <p14:creationId xmlns:p14="http://schemas.microsoft.com/office/powerpoint/2010/main" val="348807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lvl1pPr>
              <a:defRPr/>
            </a:lvl1pPr>
          </a:lstStyle>
          <a:p>
            <a:fld id="{8D5B279B-70D1-43CB-9CD8-2314FE5F9A12}" type="slidenum">
              <a:rPr lang="en-GB"/>
              <a:pPr/>
              <a:t>‹#›</a:t>
            </a:fld>
            <a:endParaRPr lang="en-GB"/>
          </a:p>
        </p:txBody>
      </p:sp>
    </p:spTree>
    <p:extLst>
      <p:ext uri="{BB962C8B-B14F-4D97-AF65-F5344CB8AC3E}">
        <p14:creationId xmlns:p14="http://schemas.microsoft.com/office/powerpoint/2010/main" val="182645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lvl1pPr>
              <a:defRPr/>
            </a:lvl1pPr>
          </a:lstStyle>
          <a:p>
            <a:fld id="{2FD0AB92-83ED-4332-ADAB-01CA304D91BF}" type="slidenum">
              <a:rPr lang="en-GB"/>
              <a:pPr/>
              <a:t>‹#›</a:t>
            </a:fld>
            <a:endParaRPr lang="en-GB"/>
          </a:p>
        </p:txBody>
      </p:sp>
    </p:spTree>
    <p:extLst>
      <p:ext uri="{BB962C8B-B14F-4D97-AF65-F5344CB8AC3E}">
        <p14:creationId xmlns:p14="http://schemas.microsoft.com/office/powerpoint/2010/main" val="382995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lvl1pPr>
              <a:defRPr/>
            </a:lvl1pPr>
          </a:lstStyle>
          <a:p>
            <a:fld id="{52C358BE-12AD-42F6-8F35-E60A3509B049}" type="slidenum">
              <a:rPr lang="en-GB"/>
              <a:pPr/>
              <a:t>‹#›</a:t>
            </a:fld>
            <a:endParaRPr lang="en-GB"/>
          </a:p>
        </p:txBody>
      </p:sp>
    </p:spTree>
    <p:extLst>
      <p:ext uri="{BB962C8B-B14F-4D97-AF65-F5344CB8AC3E}">
        <p14:creationId xmlns:p14="http://schemas.microsoft.com/office/powerpoint/2010/main" val="244725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lvl1pPr>
              <a:defRPr/>
            </a:lvl1pPr>
          </a:lstStyle>
          <a:p>
            <a:fld id="{6628FFD3-A31E-4036-9A87-0CC7618E0513}" type="slidenum">
              <a:rPr lang="en-GB"/>
              <a:pPr/>
              <a:t>‹#›</a:t>
            </a:fld>
            <a:endParaRPr lang="en-GB"/>
          </a:p>
        </p:txBody>
      </p:sp>
    </p:spTree>
    <p:extLst>
      <p:ext uri="{BB962C8B-B14F-4D97-AF65-F5344CB8AC3E}">
        <p14:creationId xmlns:p14="http://schemas.microsoft.com/office/powerpoint/2010/main" val="38655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lvl1pPr>
              <a:defRPr/>
            </a:lvl1pPr>
          </a:lstStyle>
          <a:p>
            <a:fld id="{D6DCBFBA-A544-42E4-84C6-A1650AA3ACF7}" type="slidenum">
              <a:rPr lang="en-GB"/>
              <a:pPr/>
              <a:t>‹#›</a:t>
            </a:fld>
            <a:endParaRPr lang="en-GB"/>
          </a:p>
        </p:txBody>
      </p:sp>
    </p:spTree>
    <p:extLst>
      <p:ext uri="{BB962C8B-B14F-4D97-AF65-F5344CB8AC3E}">
        <p14:creationId xmlns:p14="http://schemas.microsoft.com/office/powerpoint/2010/main" val="40752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9" name="Slide Number Placeholder 8"/>
          <p:cNvSpPr>
            <a:spLocks noGrp="1"/>
          </p:cNvSpPr>
          <p:nvPr>
            <p:ph type="sldNum" sz="quarter" idx="12"/>
          </p:nvPr>
        </p:nvSpPr>
        <p:spPr/>
        <p:txBody>
          <a:bodyPr/>
          <a:lstStyle>
            <a:lvl1pPr>
              <a:defRPr/>
            </a:lvl1pPr>
          </a:lstStyle>
          <a:p>
            <a:fld id="{558F898C-39E8-4382-9942-29C7959DC185}" type="slidenum">
              <a:rPr lang="en-GB"/>
              <a:pPr/>
              <a:t>‹#›</a:t>
            </a:fld>
            <a:endParaRPr lang="en-GB"/>
          </a:p>
        </p:txBody>
      </p:sp>
    </p:spTree>
    <p:extLst>
      <p:ext uri="{BB962C8B-B14F-4D97-AF65-F5344CB8AC3E}">
        <p14:creationId xmlns:p14="http://schemas.microsoft.com/office/powerpoint/2010/main" val="176638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5" name="Slide Number Placeholder 4"/>
          <p:cNvSpPr>
            <a:spLocks noGrp="1"/>
          </p:cNvSpPr>
          <p:nvPr>
            <p:ph type="sldNum" sz="quarter" idx="12"/>
          </p:nvPr>
        </p:nvSpPr>
        <p:spPr/>
        <p:txBody>
          <a:bodyPr/>
          <a:lstStyle>
            <a:lvl1pPr>
              <a:defRPr/>
            </a:lvl1pPr>
          </a:lstStyle>
          <a:p>
            <a:fld id="{8D25D2A2-8DC4-4833-8B2A-45E2AC009B43}" type="slidenum">
              <a:rPr lang="en-GB"/>
              <a:pPr/>
              <a:t>‹#›</a:t>
            </a:fld>
            <a:endParaRPr lang="en-GB"/>
          </a:p>
        </p:txBody>
      </p:sp>
    </p:spTree>
    <p:extLst>
      <p:ext uri="{BB962C8B-B14F-4D97-AF65-F5344CB8AC3E}">
        <p14:creationId xmlns:p14="http://schemas.microsoft.com/office/powerpoint/2010/main" val="155824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lvl1pPr>
              <a:defRPr/>
            </a:lvl1pPr>
          </a:lstStyle>
          <a:p>
            <a:fld id="{B87C043C-36DC-4D24-AE58-C37E1E93531B}" type="slidenum">
              <a:rPr lang="en-GB"/>
              <a:pPr/>
              <a:t>‹#›</a:t>
            </a:fld>
            <a:endParaRPr lang="en-GB"/>
          </a:p>
        </p:txBody>
      </p:sp>
    </p:spTree>
    <p:extLst>
      <p:ext uri="{BB962C8B-B14F-4D97-AF65-F5344CB8AC3E}">
        <p14:creationId xmlns:p14="http://schemas.microsoft.com/office/powerpoint/2010/main" val="262950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lvl1pPr>
              <a:defRPr/>
            </a:lvl1pPr>
          </a:lstStyle>
          <a:p>
            <a:fld id="{A9101C02-ACB9-4AF1-B552-38C0BCB54CD3}" type="slidenum">
              <a:rPr lang="en-GB"/>
              <a:pPr/>
              <a:t>‹#›</a:t>
            </a:fld>
            <a:endParaRPr lang="en-GB"/>
          </a:p>
        </p:txBody>
      </p:sp>
    </p:spTree>
    <p:extLst>
      <p:ext uri="{BB962C8B-B14F-4D97-AF65-F5344CB8AC3E}">
        <p14:creationId xmlns:p14="http://schemas.microsoft.com/office/powerpoint/2010/main" val="243850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lvl1pPr>
              <a:defRPr/>
            </a:lvl1pPr>
          </a:lstStyle>
          <a:p>
            <a:fld id="{54F47DF3-97E6-48A6-9D47-CA009D487B82}" type="slidenum">
              <a:rPr lang="en-GB"/>
              <a:pPr/>
              <a:t>‹#›</a:t>
            </a:fld>
            <a:endParaRPr lang="en-GB"/>
          </a:p>
        </p:txBody>
      </p:sp>
    </p:spTree>
    <p:extLst>
      <p:ext uri="{BB962C8B-B14F-4D97-AF65-F5344CB8AC3E}">
        <p14:creationId xmlns:p14="http://schemas.microsoft.com/office/powerpoint/2010/main" val="2008369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1029" name="Rectangle 5"/>
          <p:cNvSpPr>
            <a:spLocks noGrp="1" noChangeArrowheads="1"/>
          </p:cNvSpPr>
          <p:nvPr>
            <p:ph type="ftr" sz="quarter" idx="3"/>
          </p:nvPr>
        </p:nvSpPr>
        <p:spPr bwMode="auto">
          <a:xfrm>
            <a:off x="3124200" y="6021388"/>
            <a:ext cx="3176588"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GB"/>
              <a:t>Jo Guiver</a:t>
            </a:r>
          </a:p>
          <a:p>
            <a:r>
              <a:rPr lang="en-GB"/>
              <a:t> Institute of Transport and Tourism, jwguiver@uclan.ac.uk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46E26B3-8629-435C-B70A-5A5C0C9FCC6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d/d6/Eyjafjallajokull_volcano_plume_2010_04_18.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robhilken.com/" TargetMode="External"/><Relationship Id="rId2" Type="http://schemas.openxmlformats.org/officeDocument/2006/relationships/hyperlink" Target="http://www.map-of-uk.co.uk/"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en.wikipedia.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en.wikipedia.org/wiki/User:Andy_V_Byers" TargetMode="External"/><Relationship Id="rId5" Type="http://schemas.openxmlformats.org/officeDocument/2006/relationships/hyperlink" Target="http://creativecommons.org/licenses/by/3.0/deed.en" TargetMode="External"/><Relationship Id="rId4" Type="http://schemas.openxmlformats.org/officeDocument/2006/relationships/hyperlink" Target="http://en.wikipedia.org/wiki/en:Creative_Common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24525" y="0"/>
            <a:ext cx="3419475" cy="3486150"/>
          </a:xfrm>
        </p:spPr>
        <p:txBody>
          <a:bodyPr/>
          <a:lstStyle/>
          <a:p>
            <a:r>
              <a:rPr lang="en-GB"/>
              <a:t>Travel Disruption</a:t>
            </a:r>
            <a:br>
              <a:rPr lang="en-GB"/>
            </a:br>
            <a:r>
              <a:rPr lang="en-GB" sz="3600"/>
              <a:t>and what it tells us</a:t>
            </a:r>
          </a:p>
        </p:txBody>
      </p:sp>
      <p:sp>
        <p:nvSpPr>
          <p:cNvPr id="2051" name="Rectangle 3"/>
          <p:cNvSpPr>
            <a:spLocks noGrp="1" noChangeArrowheads="1"/>
          </p:cNvSpPr>
          <p:nvPr>
            <p:ph type="subTitle" idx="1"/>
          </p:nvPr>
        </p:nvSpPr>
        <p:spPr>
          <a:xfrm>
            <a:off x="1403350" y="4292600"/>
            <a:ext cx="6400800" cy="1752600"/>
          </a:xfrm>
        </p:spPr>
        <p:txBody>
          <a:bodyPr/>
          <a:lstStyle/>
          <a:p>
            <a:r>
              <a:rPr lang="en-GB" sz="2800"/>
              <a:t>Dr Jo Guiver</a:t>
            </a:r>
          </a:p>
          <a:p>
            <a:r>
              <a:rPr lang="en-GB" sz="2800"/>
              <a:t>Institute of Transport and Tourism</a:t>
            </a:r>
          </a:p>
          <a:p>
            <a:r>
              <a:rPr lang="en-GB" sz="2800"/>
              <a:t>University of Central Lancashire, UK </a:t>
            </a:r>
          </a:p>
          <a:p>
            <a:endParaRPr lang="en-GB" sz="280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p>
            <a:fld id="{D1EB46D5-0833-44A7-B6E6-E85C9A0E70D2}" type="slidenum">
              <a:rPr lang="en-GB"/>
              <a:pPr/>
              <a:t>10</a:t>
            </a:fld>
            <a:endParaRPr lang="en-GB"/>
          </a:p>
        </p:txBody>
      </p:sp>
      <p:sp>
        <p:nvSpPr>
          <p:cNvPr id="23554" name="Rectangle 2"/>
          <p:cNvSpPr>
            <a:spLocks noGrp="1" noChangeArrowheads="1"/>
          </p:cNvSpPr>
          <p:nvPr>
            <p:ph type="title"/>
          </p:nvPr>
        </p:nvSpPr>
        <p:spPr/>
        <p:txBody>
          <a:bodyPr/>
          <a:lstStyle/>
          <a:p>
            <a:r>
              <a:rPr lang="en-GB"/>
              <a:t>Three Studies</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84313"/>
            <a:ext cx="4038600" cy="24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5"/>
          <p:cNvSpPr>
            <a:spLocks noGrp="1" noChangeArrowheads="1"/>
          </p:cNvSpPr>
          <p:nvPr>
            <p:ph type="body" idx="1"/>
          </p:nvPr>
        </p:nvSpPr>
        <p:spPr>
          <a:xfrm>
            <a:off x="539750" y="1484313"/>
            <a:ext cx="4032250" cy="4525962"/>
          </a:xfrm>
        </p:spPr>
        <p:txBody>
          <a:bodyPr/>
          <a:lstStyle/>
          <a:p>
            <a:r>
              <a:rPr lang="en-GB" sz="2800"/>
              <a:t>Volcanic Disruption to aviation in April 2010</a:t>
            </a:r>
          </a:p>
          <a:p>
            <a:r>
              <a:rPr lang="en-GB" sz="2800"/>
              <a:t>Destruction of road connections between parts of Workington, Cumbria in 2009-2010</a:t>
            </a:r>
          </a:p>
          <a:p>
            <a:r>
              <a:rPr lang="en-GB" sz="2800"/>
              <a:t>Winter Weather in UK December 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6"/>
          <p:cNvSpPr>
            <a:spLocks noGrp="1"/>
          </p:cNvSpPr>
          <p:nvPr>
            <p:ph type="sldNum" sz="quarter" idx="12"/>
          </p:nvPr>
        </p:nvSpPr>
        <p:spPr/>
        <p:txBody>
          <a:bodyPr/>
          <a:lstStyle/>
          <a:p>
            <a:fld id="{0641181F-87A9-4707-BE09-06E00A83EE6B}" type="slidenum">
              <a:rPr lang="en-GB"/>
              <a:pPr/>
              <a:t>11</a:t>
            </a:fld>
            <a:endParaRPr lang="en-GB"/>
          </a:p>
        </p:txBody>
      </p:sp>
      <p:sp>
        <p:nvSpPr>
          <p:cNvPr id="36866" name="Rectangle 2"/>
          <p:cNvSpPr>
            <a:spLocks noGrp="1" noChangeArrowheads="1"/>
          </p:cNvSpPr>
          <p:nvPr>
            <p:ph type="title"/>
          </p:nvPr>
        </p:nvSpPr>
        <p:spPr/>
        <p:txBody>
          <a:bodyPr/>
          <a:lstStyle/>
          <a:p>
            <a:r>
              <a:rPr lang="en-GB"/>
              <a:t>Volcanic Ash</a:t>
            </a:r>
          </a:p>
        </p:txBody>
      </p:sp>
      <p:pic>
        <p:nvPicPr>
          <p:cNvPr id="36867" name="Picture 2" descr="File:Eyjafjallajokull volcano plume 2010 04 18.JPG">
            <a:hlinkClick r:id="rId2"/>
          </p:cNvPr>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323850" y="1484313"/>
            <a:ext cx="3251200" cy="2166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Rectangle 4"/>
          <p:cNvSpPr>
            <a:spLocks noGrp="1" noChangeArrowheads="1"/>
          </p:cNvSpPr>
          <p:nvPr>
            <p:ph type="body" sz="half" idx="2"/>
          </p:nvPr>
        </p:nvSpPr>
        <p:spPr>
          <a:xfrm>
            <a:off x="3851275" y="1600200"/>
            <a:ext cx="4835525" cy="4525963"/>
          </a:xfrm>
        </p:spPr>
        <p:txBody>
          <a:bodyPr/>
          <a:lstStyle/>
          <a:p>
            <a:r>
              <a:rPr lang="en-GB"/>
              <a:t>April and May 2010</a:t>
            </a:r>
          </a:p>
          <a:p>
            <a:r>
              <a:rPr lang="en-GB"/>
              <a:t>over 100,000 flights were cancelled during the volcanic ash crisis in April 2010, with over 10 million people affected </a:t>
            </a:r>
          </a:p>
          <a:p>
            <a:r>
              <a:rPr lang="en-GB"/>
              <a:t>On-line survey, 507 respondents, </a:t>
            </a:r>
          </a:p>
          <a:p>
            <a:r>
              <a:rPr lang="en-GB"/>
              <a:t>open and closed questions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p>
            <a:fld id="{4E799E51-2100-4065-B54F-8F1CED0B01AD}" type="slidenum">
              <a:rPr lang="en-GB"/>
              <a:pPr/>
              <a:t>12</a:t>
            </a:fld>
            <a:endParaRPr lang="en-GB"/>
          </a:p>
        </p:txBody>
      </p:sp>
      <p:sp>
        <p:nvSpPr>
          <p:cNvPr id="55301" name="Rectangle 5"/>
          <p:cNvSpPr>
            <a:spLocks noGrp="1" noChangeArrowheads="1"/>
          </p:cNvSpPr>
          <p:nvPr>
            <p:ph type="title"/>
          </p:nvPr>
        </p:nvSpPr>
        <p:spPr>
          <a:xfrm>
            <a:off x="468313" y="0"/>
            <a:ext cx="8229600" cy="1143000"/>
          </a:xfrm>
        </p:spPr>
        <p:txBody>
          <a:bodyPr/>
          <a:lstStyle/>
          <a:p>
            <a:r>
              <a:rPr lang="en-GB"/>
              <a:t>Volcanic Ash: Findings</a:t>
            </a:r>
          </a:p>
        </p:txBody>
      </p:sp>
      <p:pic>
        <p:nvPicPr>
          <p:cNvPr id="55300" name="Content Placeholder 3" descr="article-1266300-09290585000005DC-331_634x423.jpg"/>
          <p:cNvPicPr>
            <a:picLocks noGrp="1" noChangeAspect="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395288" y="981075"/>
            <a:ext cx="4038600" cy="2693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2" name="Rectangle 6"/>
          <p:cNvSpPr>
            <a:spLocks noGrp="1" noChangeArrowheads="1"/>
          </p:cNvSpPr>
          <p:nvPr>
            <p:ph type="body" sz="half" idx="2"/>
          </p:nvPr>
        </p:nvSpPr>
        <p:spPr>
          <a:xfrm>
            <a:off x="4427538" y="981075"/>
            <a:ext cx="4392612" cy="2736850"/>
          </a:xfrm>
        </p:spPr>
        <p:txBody>
          <a:bodyPr/>
          <a:lstStyle/>
          <a:p>
            <a:pPr>
              <a:lnSpc>
                <a:spcPct val="90000"/>
              </a:lnSpc>
            </a:pPr>
            <a:r>
              <a:rPr lang="en-GB"/>
              <a:t>Importance of technology for information</a:t>
            </a:r>
          </a:p>
          <a:p>
            <a:pPr>
              <a:lnSpc>
                <a:spcPct val="90000"/>
              </a:lnSpc>
            </a:pPr>
            <a:r>
              <a:rPr lang="en-GB"/>
              <a:t>Uneven access to technology, information and other support</a:t>
            </a:r>
          </a:p>
          <a:p>
            <a:pPr>
              <a:lnSpc>
                <a:spcPct val="90000"/>
              </a:lnSpc>
            </a:pPr>
            <a:endParaRPr lang="en-GB"/>
          </a:p>
        </p:txBody>
      </p:sp>
      <p:sp>
        <p:nvSpPr>
          <p:cNvPr id="55303" name="Rectangle 7"/>
          <p:cNvSpPr>
            <a:spLocks noChangeArrowheads="1"/>
          </p:cNvSpPr>
          <p:nvPr/>
        </p:nvSpPr>
        <p:spPr bwMode="auto">
          <a:xfrm>
            <a:off x="395288" y="3716338"/>
            <a:ext cx="8459787"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sz="2800"/>
              <a:t>Reliance on family and friends for assistance and standing in for strandee</a:t>
            </a:r>
          </a:p>
          <a:p>
            <a:pPr marL="342900" indent="-342900" algn="l">
              <a:lnSpc>
                <a:spcPct val="90000"/>
              </a:lnSpc>
              <a:spcBef>
                <a:spcPct val="20000"/>
              </a:spcBef>
              <a:buFontTx/>
              <a:buChar char="•"/>
            </a:pPr>
            <a:r>
              <a:rPr lang="en-GB" sz="2800"/>
              <a:t>Distress to others</a:t>
            </a:r>
          </a:p>
          <a:p>
            <a:pPr marL="342900" indent="-342900" algn="l">
              <a:lnSpc>
                <a:spcPct val="90000"/>
              </a:lnSpc>
              <a:spcBef>
                <a:spcPct val="20000"/>
              </a:spcBef>
              <a:buFontTx/>
              <a:buChar char="•"/>
            </a:pPr>
            <a:r>
              <a:rPr lang="en-GB" sz="2800"/>
              <a:t>Lack of insurance and/or cover</a:t>
            </a:r>
          </a:p>
          <a:p>
            <a:pPr marL="342900" indent="-342900" algn="l">
              <a:lnSpc>
                <a:spcPct val="90000"/>
              </a:lnSpc>
              <a:spcBef>
                <a:spcPct val="20000"/>
              </a:spcBef>
              <a:buFontTx/>
              <a:buChar char="•"/>
            </a:pPr>
            <a:r>
              <a:rPr lang="en-GB" sz="2800"/>
              <a:t>Surface travel eroded by cheapness of flying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3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3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3"/>
          <p:cNvSpPr>
            <a:spLocks noGrp="1"/>
          </p:cNvSpPr>
          <p:nvPr>
            <p:ph type="sldNum" sz="quarter" idx="12"/>
          </p:nvPr>
        </p:nvSpPr>
        <p:spPr/>
        <p:txBody>
          <a:bodyPr/>
          <a:lstStyle/>
          <a:p>
            <a:fld id="{C690B546-8A56-4B26-BFD8-B00FF0D7F1CC}" type="slidenum">
              <a:rPr lang="en-GB"/>
              <a:pPr/>
              <a:t>13</a:t>
            </a:fld>
            <a:endParaRPr lang="en-GB"/>
          </a:p>
        </p:txBody>
      </p:sp>
      <p:sp>
        <p:nvSpPr>
          <p:cNvPr id="4099" name="Rectangle 3"/>
          <p:cNvSpPr>
            <a:spLocks noGrp="1" noChangeArrowheads="1"/>
          </p:cNvSpPr>
          <p:nvPr>
            <p:ph type="body" idx="4294967295"/>
          </p:nvPr>
        </p:nvSpPr>
        <p:spPr>
          <a:xfrm>
            <a:off x="6305550" y="3213100"/>
            <a:ext cx="2381250" cy="2336800"/>
          </a:xfrm>
        </p:spPr>
        <p:txBody>
          <a:bodyPr/>
          <a:lstStyle/>
          <a:p>
            <a:pPr>
              <a:buFontTx/>
              <a:buNone/>
            </a:pPr>
            <a:r>
              <a:rPr lang="en-GB" sz="1600"/>
              <a:t>© 2003 </a:t>
            </a:r>
            <a:r>
              <a:rPr lang="en-GB" sz="1600">
                <a:hlinkClick r:id="rId2"/>
              </a:rPr>
              <a:t>Map of United Kingdom </a:t>
            </a:r>
            <a:r>
              <a:rPr lang="en-GB" sz="1600"/>
              <a:t>&amp; </a:t>
            </a:r>
            <a:r>
              <a:rPr lang="en-GB" sz="1600">
                <a:hlinkClick r:id="rId3"/>
              </a:rPr>
              <a:t>Rob Hilken</a:t>
            </a:r>
            <a:r>
              <a:rPr lang="en-GB" sz="1600"/>
              <a:t> &lt;a href="http://www.map-of-uk.co.uk"&gt;Map of UK &lt;/a&gt; by Tourizm Maps &amp;copy; 2003</a:t>
            </a:r>
          </a:p>
        </p:txBody>
      </p:sp>
      <p:pic>
        <p:nvPicPr>
          <p:cNvPr id="40964" name="Picture 5"/>
          <p:cNvPicPr>
            <a:picLocks noChangeAspect="1" noChangeArrowheads="1"/>
          </p:cNvPicPr>
          <p:nvPr/>
        </p:nvPicPr>
        <p:blipFill>
          <a:blip r:embed="rId4">
            <a:extLst>
              <a:ext uri="{28A0092B-C50C-407E-A947-70E740481C1C}">
                <a14:useLocalDpi xmlns:a14="http://schemas.microsoft.com/office/drawing/2010/main" val="0"/>
              </a:ext>
            </a:extLst>
          </a:blip>
          <a:srcRect l="27109" t="17979" r="16589" b="6950"/>
          <a:stretch>
            <a:fillRect/>
          </a:stretch>
        </p:blipFill>
        <p:spPr bwMode="auto">
          <a:xfrm>
            <a:off x="250825" y="188913"/>
            <a:ext cx="61214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3902075" y="324643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solidFill>
                  <a:schemeClr val="tx2"/>
                </a:solidFill>
              </a:rPr>
              <a:t>Workington</a:t>
            </a:r>
          </a:p>
        </p:txBody>
      </p:sp>
      <p:sp>
        <p:nvSpPr>
          <p:cNvPr id="4098" name="Rectangle 2"/>
          <p:cNvSpPr>
            <a:spLocks noGrp="1" noChangeArrowheads="1"/>
          </p:cNvSpPr>
          <p:nvPr>
            <p:ph type="title" idx="4294967295"/>
          </p:nvPr>
        </p:nvSpPr>
        <p:spPr>
          <a:xfrm>
            <a:off x="5148263" y="274638"/>
            <a:ext cx="3538537" cy="1143000"/>
          </a:xfrm>
        </p:spPr>
        <p:txBody>
          <a:bodyPr/>
          <a:lstStyle/>
          <a:p>
            <a:r>
              <a:rPr lang="en-GB"/>
              <a:t>Workington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fade">
                                      <p:cBhvr>
                                        <p:cTn id="11" dur="1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3"/>
          <p:cNvSpPr>
            <a:spLocks noGrp="1"/>
          </p:cNvSpPr>
          <p:nvPr>
            <p:ph type="sldNum" sz="quarter" idx="12"/>
          </p:nvPr>
        </p:nvSpPr>
        <p:spPr/>
        <p:txBody>
          <a:bodyPr/>
          <a:lstStyle/>
          <a:p>
            <a:fld id="{EA90D42F-88A3-4281-BD19-8CFA03910A3A}" type="slidenum">
              <a:rPr lang="en-GB"/>
              <a:pPr/>
              <a:t>14</a:t>
            </a:fld>
            <a:endParaRPr lang="en-GB"/>
          </a:p>
        </p:txBody>
      </p:sp>
      <p:sp>
        <p:nvSpPr>
          <p:cNvPr id="41986" name="Rectangle 2"/>
          <p:cNvSpPr>
            <a:spLocks noGrp="1" noChangeArrowheads="1"/>
          </p:cNvSpPr>
          <p:nvPr>
            <p:ph type="title" idx="4294967295"/>
          </p:nvPr>
        </p:nvSpPr>
        <p:spPr/>
        <p:txBody>
          <a:bodyPr/>
          <a:lstStyle/>
          <a:p>
            <a:r>
              <a:rPr lang="en-GB"/>
              <a:t>Cumbria</a:t>
            </a:r>
          </a:p>
        </p:txBody>
      </p:sp>
      <p:pic>
        <p:nvPicPr>
          <p:cNvPr id="41987" name="Picture 4"/>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l="4170" t="27803" b="8249"/>
          <a:stretch>
            <a:fillRect/>
          </a:stretch>
        </p:blipFill>
        <p:spPr>
          <a:xfrm>
            <a:off x="1722438" y="1600200"/>
            <a:ext cx="5699125" cy="4525963"/>
          </a:xfrm>
        </p:spPr>
      </p:pic>
      <p:sp>
        <p:nvSpPr>
          <p:cNvPr id="41988" name="Text Box 5"/>
          <p:cNvSpPr txBox="1">
            <a:spLocks noChangeArrowheads="1"/>
          </p:cNvSpPr>
          <p:nvPr/>
        </p:nvSpPr>
        <p:spPr bwMode="auto">
          <a:xfrm>
            <a:off x="1476375" y="6092825"/>
            <a:ext cx="5184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cs typeface="Arial" charset="0"/>
              </a:rPr>
              <a:t>Copyright of Cumbria County Council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3"/>
          <p:cNvSpPr>
            <a:spLocks noGrp="1"/>
          </p:cNvSpPr>
          <p:nvPr>
            <p:ph type="sldNum" sz="quarter" idx="12"/>
          </p:nvPr>
        </p:nvSpPr>
        <p:spPr/>
        <p:txBody>
          <a:bodyPr/>
          <a:lstStyle/>
          <a:p>
            <a:fld id="{0FF7A1F2-B9BE-4890-8DC7-964130B64799}" type="slidenum">
              <a:rPr lang="en-GB"/>
              <a:pPr/>
              <a:t>15</a:t>
            </a:fld>
            <a:endParaRPr lang="en-GB"/>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8988"/>
            <a:ext cx="9144000"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4"/>
          <p:cNvSpPr txBox="1">
            <a:spLocks noChangeArrowheads="1"/>
          </p:cNvSpPr>
          <p:nvPr/>
        </p:nvSpPr>
        <p:spPr bwMode="auto">
          <a:xfrm>
            <a:off x="2051050" y="333375"/>
            <a:ext cx="5834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sz="2400" b="1">
                <a:latin typeface="Calibri" pitchFamily="34" charset="0"/>
                <a:cs typeface="Arial" charset="0"/>
              </a:rPr>
              <a:t>Bridges open and closed around Workington</a:t>
            </a:r>
            <a:endParaRPr lang="en-US" sz="2400" b="1">
              <a:latin typeface="Calibri" pitchFamily="34" charset="0"/>
              <a:cs typeface="Arial" charset="0"/>
            </a:endParaRPr>
          </a:p>
        </p:txBody>
      </p:sp>
      <p:sp>
        <p:nvSpPr>
          <p:cNvPr id="46084" name="TextBox 5"/>
          <p:cNvSpPr txBox="1">
            <a:spLocks noChangeArrowheads="1"/>
          </p:cNvSpPr>
          <p:nvPr/>
        </p:nvSpPr>
        <p:spPr bwMode="auto">
          <a:xfrm>
            <a:off x="1116013" y="6488113"/>
            <a:ext cx="727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atin typeface="Calibri" pitchFamily="34" charset="0"/>
                <a:cs typeface="Arial" charset="0"/>
              </a:rPr>
              <a:t>Reproduced with kind permission of BBC </a:t>
            </a:r>
            <a:endParaRPr lang="en-US">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3"/>
          <p:cNvSpPr>
            <a:spLocks noGrp="1"/>
          </p:cNvSpPr>
          <p:nvPr>
            <p:ph type="sldNum" sz="quarter" idx="12"/>
          </p:nvPr>
        </p:nvSpPr>
        <p:spPr/>
        <p:txBody>
          <a:bodyPr/>
          <a:lstStyle/>
          <a:p>
            <a:fld id="{0A90E6C4-3ED3-43A2-B445-C0C3CF083DB0}" type="slidenum">
              <a:rPr lang="en-GB"/>
              <a:pPr/>
              <a:t>16</a:t>
            </a:fld>
            <a:endParaRPr lang="en-GB"/>
          </a:p>
        </p:txBody>
      </p:sp>
      <p:pic>
        <p:nvPicPr>
          <p:cNvPr id="48130" name="Picture 2"/>
          <p:cNvPicPr>
            <a:picLocks noChangeAspect="1" noChangeArrowheads="1"/>
          </p:cNvPicPr>
          <p:nvPr/>
        </p:nvPicPr>
        <p:blipFill>
          <a:blip r:embed="rId3">
            <a:lum bright="-30000" contrast="42000"/>
            <a:extLst>
              <a:ext uri="{28A0092B-C50C-407E-A947-70E740481C1C}">
                <a14:useLocalDpi xmlns:a14="http://schemas.microsoft.com/office/drawing/2010/main" val="0"/>
              </a:ext>
            </a:extLst>
          </a:blip>
          <a:srcRect t="18839"/>
          <a:stretch>
            <a:fillRect/>
          </a:stretch>
        </p:blipFill>
        <p:spPr bwMode="auto">
          <a:xfrm>
            <a:off x="0" y="692150"/>
            <a:ext cx="91440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1042988" y="188913"/>
            <a:ext cx="7129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sz="2400" b="1">
                <a:cs typeface="Arial" charset="0"/>
              </a:rPr>
              <a:t>Workington’s Bridges on 21</a:t>
            </a:r>
            <a:r>
              <a:rPr lang="en-GB" sz="2400" b="1" baseline="30000">
                <a:cs typeface="Arial" charset="0"/>
              </a:rPr>
              <a:t>st</a:t>
            </a:r>
            <a:r>
              <a:rPr lang="en-GB" sz="2400" b="1">
                <a:cs typeface="Arial" charset="0"/>
              </a:rPr>
              <a:t> November 2009</a:t>
            </a:r>
          </a:p>
        </p:txBody>
      </p:sp>
      <p:sp>
        <p:nvSpPr>
          <p:cNvPr id="48132" name="Text Box 5"/>
          <p:cNvSpPr txBox="1">
            <a:spLocks noChangeArrowheads="1"/>
          </p:cNvSpPr>
          <p:nvPr/>
        </p:nvSpPr>
        <p:spPr bwMode="auto">
          <a:xfrm>
            <a:off x="468313" y="6216650"/>
            <a:ext cx="8208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sz="1200">
                <a:cs typeface="Arial" charset="0"/>
              </a:rPr>
              <a:t>This file is licensed under the </a:t>
            </a:r>
            <a:r>
              <a:rPr lang="en-GB" sz="1200">
                <a:cs typeface="Arial" charset="0"/>
                <a:hlinkClick r:id="rId4" tooltip="w:en:Creative Commons"/>
              </a:rPr>
              <a:t>Creative Commons</a:t>
            </a:r>
            <a:r>
              <a:rPr lang="en-GB" sz="1200">
                <a:cs typeface="Arial" charset="0"/>
              </a:rPr>
              <a:t> </a:t>
            </a:r>
            <a:r>
              <a:rPr lang="en-GB" sz="1200">
                <a:cs typeface="Arial" charset="0"/>
                <a:hlinkClick r:id="rId5"/>
              </a:rPr>
              <a:t>Attribution 3.0 Unported</a:t>
            </a:r>
            <a:r>
              <a:rPr lang="en-GB" sz="1200">
                <a:cs typeface="Arial" charset="0"/>
              </a:rPr>
              <a:t> license. </a:t>
            </a:r>
          </a:p>
          <a:p>
            <a:pPr>
              <a:spcBef>
                <a:spcPct val="50000"/>
              </a:spcBef>
            </a:pPr>
            <a:r>
              <a:rPr lang="en-GB" sz="1200" b="1">
                <a:cs typeface="Arial" charset="0"/>
              </a:rPr>
              <a:t>Attribution: </a:t>
            </a:r>
            <a:r>
              <a:rPr lang="en-GB" sz="1200" b="1">
                <a:cs typeface="Arial" charset="0"/>
                <a:hlinkClick r:id="rId6" tooltip="en:User:Andy V Byers"/>
              </a:rPr>
              <a:t>Andy V Byers</a:t>
            </a:r>
            <a:r>
              <a:rPr lang="en-GB" sz="1200" b="1">
                <a:cs typeface="Arial" charset="0"/>
              </a:rPr>
              <a:t> at </a:t>
            </a:r>
            <a:r>
              <a:rPr lang="en-GB" sz="1200" b="1">
                <a:cs typeface="Arial" charset="0"/>
                <a:hlinkClick r:id="rId7"/>
              </a:rPr>
              <a:t>en.wikipedia</a:t>
            </a:r>
            <a:r>
              <a:rPr lang="en-GB" sz="1200">
                <a:cs typeface="Arial"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84FB42BD-1698-47F9-872E-B94DB68DE136}" type="slidenum">
              <a:rPr lang="en-GB"/>
              <a:pPr/>
              <a:t>17</a:t>
            </a:fld>
            <a:endParaRPr lang="en-GB"/>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626475"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5" name="Slide Number Placeholder 5"/>
          <p:cNvSpPr>
            <a:spLocks noGrp="1"/>
          </p:cNvSpPr>
          <p:nvPr>
            <p:ph type="sldNum" sz="quarter" idx="12"/>
          </p:nvPr>
        </p:nvSpPr>
        <p:spPr/>
        <p:txBody>
          <a:bodyPr/>
          <a:lstStyle/>
          <a:p>
            <a:fld id="{EFCE3D1C-1C98-4DBB-B144-C5450D5754BA}" type="slidenum">
              <a:rPr lang="en-GB"/>
              <a:pPr/>
              <a:t>18</a:t>
            </a:fld>
            <a:endParaRPr lang="en-GB"/>
          </a:p>
        </p:txBody>
      </p:sp>
      <p:sp>
        <p:nvSpPr>
          <p:cNvPr id="50178" name="Rectangle 2"/>
          <p:cNvSpPr>
            <a:spLocks noGrp="1" noChangeArrowheads="1"/>
          </p:cNvSpPr>
          <p:nvPr>
            <p:ph type="title"/>
          </p:nvPr>
        </p:nvSpPr>
        <p:spPr/>
        <p:txBody>
          <a:bodyPr/>
          <a:lstStyle/>
          <a:p>
            <a:r>
              <a:rPr lang="en-GB"/>
              <a:t>Workington</a:t>
            </a:r>
          </a:p>
        </p:txBody>
      </p:sp>
      <p:sp>
        <p:nvSpPr>
          <p:cNvPr id="50179" name="Rectangle 3"/>
          <p:cNvSpPr>
            <a:spLocks noGrp="1" noChangeArrowheads="1"/>
          </p:cNvSpPr>
          <p:nvPr>
            <p:ph type="body" idx="1"/>
          </p:nvPr>
        </p:nvSpPr>
        <p:spPr/>
        <p:txBody>
          <a:bodyPr/>
          <a:lstStyle/>
          <a:p>
            <a:r>
              <a:rPr lang="en-GB"/>
              <a:t>Road Bridges destroyed or damaged, 18 mile detour</a:t>
            </a:r>
          </a:p>
          <a:p>
            <a:r>
              <a:rPr lang="en-GB"/>
              <a:t>Railway open, new station built in 6 days on north of river</a:t>
            </a:r>
          </a:p>
          <a:p>
            <a:r>
              <a:rPr lang="en-GB"/>
              <a:t>Footbridge erected by army two weeks after floods</a:t>
            </a:r>
          </a:p>
          <a:p>
            <a:r>
              <a:rPr lang="en-GB"/>
              <a:t>5 months when road travel lost advantage of time, convenience and cost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2F36AC7F-E8F9-46B4-ABC1-D7EE0DC38516}" type="slidenum">
              <a:rPr lang="en-GB"/>
              <a:pPr/>
              <a:t>19</a:t>
            </a:fld>
            <a:endParaRPr lang="en-GB"/>
          </a:p>
        </p:txBody>
      </p:sp>
      <p:pic>
        <p:nvPicPr>
          <p:cNvPr id="51204" name="Picture 2" descr="I:\Workington Pics - post flood 2010\P1020099.JPG"/>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119188" y="0"/>
            <a:ext cx="10263188" cy="5783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p>
            <a:fld id="{FD88EF6A-B3C4-4966-B14C-9DCD4A8F67D6}" type="slidenum">
              <a:rPr lang="en-GB"/>
              <a:pPr/>
              <a:t>2</a:t>
            </a:fld>
            <a:endParaRPr lang="en-GB"/>
          </a:p>
        </p:txBody>
      </p:sp>
      <p:sp>
        <p:nvSpPr>
          <p:cNvPr id="7170" name="Rectangle 2"/>
          <p:cNvSpPr>
            <a:spLocks noGrp="1" noChangeArrowheads="1"/>
          </p:cNvSpPr>
          <p:nvPr>
            <p:ph type="title"/>
          </p:nvPr>
        </p:nvSpPr>
        <p:spPr/>
        <p:txBody>
          <a:bodyPr/>
          <a:lstStyle/>
          <a:p>
            <a:r>
              <a:rPr lang="en-GB"/>
              <a:t>Vulnerability of Transport</a:t>
            </a:r>
          </a:p>
        </p:txBody>
      </p:sp>
      <p:sp>
        <p:nvSpPr>
          <p:cNvPr id="7172" name="Rectangle 4"/>
          <p:cNvSpPr>
            <a:spLocks noGrp="1" noChangeArrowheads="1"/>
          </p:cNvSpPr>
          <p:nvPr>
            <p:ph type="body" sz="half" idx="2"/>
          </p:nvPr>
        </p:nvSpPr>
        <p:spPr>
          <a:xfrm>
            <a:off x="611188" y="1196975"/>
            <a:ext cx="4038600" cy="2879725"/>
          </a:xfrm>
        </p:spPr>
        <p:txBody>
          <a:bodyPr/>
          <a:lstStyle/>
          <a:p>
            <a:pPr marL="457200" indent="-457200">
              <a:lnSpc>
                <a:spcPct val="90000"/>
              </a:lnSpc>
              <a:buFontTx/>
              <a:buNone/>
            </a:pPr>
            <a:r>
              <a:rPr lang="en-GB" sz="4000"/>
              <a:t>Physical </a:t>
            </a:r>
          </a:p>
          <a:p>
            <a:pPr marL="457200" indent="-457200">
              <a:lnSpc>
                <a:spcPct val="90000"/>
              </a:lnSpc>
            </a:pPr>
            <a:r>
              <a:rPr lang="en-GB"/>
              <a:t>Connects all human activity</a:t>
            </a:r>
          </a:p>
          <a:p>
            <a:pPr marL="457200" indent="-457200">
              <a:lnSpc>
                <a:spcPct val="90000"/>
              </a:lnSpc>
            </a:pPr>
            <a:r>
              <a:rPr lang="en-GB"/>
              <a:t>Extended, exposed infrastructure and activity</a:t>
            </a:r>
          </a:p>
        </p:txBody>
      </p:sp>
      <p:sp>
        <p:nvSpPr>
          <p:cNvPr id="7173" name="Rectangle 5"/>
          <p:cNvSpPr>
            <a:spLocks noChangeArrowheads="1"/>
          </p:cNvSpPr>
          <p:nvPr/>
        </p:nvSpPr>
        <p:spPr bwMode="auto">
          <a:xfrm>
            <a:off x="684213" y="4005263"/>
            <a:ext cx="80645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sz="2800"/>
              <a:t>Susceptible to weather, earth, air and water movements and conditions</a:t>
            </a:r>
          </a:p>
        </p:txBody>
      </p:sp>
      <p:pic>
        <p:nvPicPr>
          <p:cNvPr id="71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052513"/>
            <a:ext cx="3305175"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p>
            <a:fld id="{702E6400-1105-4897-9977-C197E0B2820E}" type="slidenum">
              <a:rPr lang="en-GB"/>
              <a:pPr/>
              <a:t>20</a:t>
            </a:fld>
            <a:endParaRPr lang="en-GB"/>
          </a:p>
        </p:txBody>
      </p:sp>
      <p:sp>
        <p:nvSpPr>
          <p:cNvPr id="52226" name="Rectangle 2"/>
          <p:cNvSpPr>
            <a:spLocks noGrp="1" noChangeArrowheads="1"/>
          </p:cNvSpPr>
          <p:nvPr>
            <p:ph type="title"/>
          </p:nvPr>
        </p:nvSpPr>
        <p:spPr/>
        <p:txBody>
          <a:bodyPr/>
          <a:lstStyle/>
          <a:p>
            <a:r>
              <a:rPr lang="en-GB"/>
              <a:t>Workington Research</a:t>
            </a:r>
          </a:p>
        </p:txBody>
      </p:sp>
      <p:sp>
        <p:nvSpPr>
          <p:cNvPr id="52227" name="Rectangle 3"/>
          <p:cNvSpPr>
            <a:spLocks noGrp="1" noChangeArrowheads="1"/>
          </p:cNvSpPr>
          <p:nvPr>
            <p:ph type="body" idx="1"/>
          </p:nvPr>
        </p:nvSpPr>
        <p:spPr>
          <a:xfrm>
            <a:off x="395288" y="1268413"/>
            <a:ext cx="4835525" cy="4525962"/>
          </a:xfrm>
        </p:spPr>
        <p:txBody>
          <a:bodyPr/>
          <a:lstStyle/>
          <a:p>
            <a:r>
              <a:rPr lang="en-GB"/>
              <a:t>Household Postal Survey + online</a:t>
            </a:r>
          </a:p>
          <a:p>
            <a:r>
              <a:rPr lang="en-GB"/>
              <a:t>Poor response rate</a:t>
            </a:r>
          </a:p>
          <a:p>
            <a:pPr lvl="1"/>
            <a:r>
              <a:rPr lang="en-GB"/>
              <a:t>280 responses: </a:t>
            </a:r>
          </a:p>
          <a:p>
            <a:pPr lvl="1"/>
            <a:r>
              <a:rPr lang="en-GB"/>
              <a:t>435 people</a:t>
            </a:r>
          </a:p>
          <a:p>
            <a:r>
              <a:rPr lang="en-GB"/>
              <a:t>Interviews with stakeholders and residents</a:t>
            </a:r>
          </a:p>
        </p:txBody>
      </p:sp>
      <p:pic>
        <p:nvPicPr>
          <p:cNvPr id="52228" name="Picture 2" descr="P1020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341438"/>
            <a:ext cx="309562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p>
            <a:fld id="{CA44888E-9167-44CF-95EA-ADE0801BE35F}" type="slidenum">
              <a:rPr lang="en-GB"/>
              <a:pPr/>
              <a:t>21</a:t>
            </a:fld>
            <a:endParaRPr lang="en-GB"/>
          </a:p>
        </p:txBody>
      </p:sp>
      <p:sp>
        <p:nvSpPr>
          <p:cNvPr id="53253" name="Rectangle 5"/>
          <p:cNvSpPr>
            <a:spLocks noGrp="1" noChangeArrowheads="1"/>
          </p:cNvSpPr>
          <p:nvPr>
            <p:ph type="title"/>
          </p:nvPr>
        </p:nvSpPr>
        <p:spPr/>
        <p:txBody>
          <a:bodyPr/>
          <a:lstStyle/>
          <a:p>
            <a:r>
              <a:rPr lang="en-GB"/>
              <a:t>Workington: Findings</a:t>
            </a:r>
          </a:p>
        </p:txBody>
      </p:sp>
      <p:pic>
        <p:nvPicPr>
          <p:cNvPr id="53252" name="Picture 2" descr="I:\Workington Pics - post flood 2010\P1020046.JPG"/>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68313" y="1341438"/>
            <a:ext cx="4038600" cy="227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4" name="Rectangle 6"/>
          <p:cNvSpPr>
            <a:spLocks noGrp="1" noChangeArrowheads="1"/>
          </p:cNvSpPr>
          <p:nvPr>
            <p:ph type="body" sz="half" idx="2"/>
          </p:nvPr>
        </p:nvSpPr>
        <p:spPr>
          <a:xfrm>
            <a:off x="4643438" y="1052513"/>
            <a:ext cx="4038600" cy="2836862"/>
          </a:xfrm>
        </p:spPr>
        <p:txBody>
          <a:bodyPr/>
          <a:lstStyle/>
          <a:p>
            <a:r>
              <a:rPr lang="en-GB" sz="2400"/>
              <a:t>Changes in routes, destinations, origin, frequency and mode</a:t>
            </a:r>
          </a:p>
          <a:p>
            <a:r>
              <a:rPr lang="en-GB" sz="2400"/>
              <a:t>Leisure and social trips most affected</a:t>
            </a:r>
          </a:p>
          <a:p>
            <a:r>
              <a:rPr lang="en-GB" sz="2400"/>
              <a:t>Positive benefits to those who tried walking and rail</a:t>
            </a:r>
          </a:p>
        </p:txBody>
      </p:sp>
      <p:sp>
        <p:nvSpPr>
          <p:cNvPr id="53255" name="Text Box 7"/>
          <p:cNvSpPr txBox="1">
            <a:spLocks noChangeArrowheads="1"/>
          </p:cNvSpPr>
          <p:nvPr/>
        </p:nvSpPr>
        <p:spPr bwMode="auto">
          <a:xfrm>
            <a:off x="323850" y="3789363"/>
            <a:ext cx="7416800"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GB" sz="2800"/>
              <a:t>  </a:t>
            </a:r>
            <a:r>
              <a:rPr lang="en-GB" sz="2400"/>
              <a:t>Real costs and hardships to those who </a:t>
            </a:r>
          </a:p>
          <a:p>
            <a:pPr algn="l"/>
            <a:r>
              <a:rPr lang="en-GB" sz="2400"/>
              <a:t>    continued to drive or needed to</a:t>
            </a:r>
          </a:p>
          <a:p>
            <a:pPr algn="l">
              <a:spcBef>
                <a:spcPct val="50000"/>
              </a:spcBef>
              <a:buFontTx/>
              <a:buChar char="•"/>
            </a:pPr>
            <a:r>
              <a:rPr lang="en-GB" sz="2400"/>
              <a:t>   Adaptability of employers and other agencies</a:t>
            </a:r>
          </a:p>
          <a:p>
            <a:pPr algn="l">
              <a:spcBef>
                <a:spcPct val="50000"/>
              </a:spcBef>
              <a:buFontTx/>
              <a:buChar char="•"/>
            </a:pPr>
            <a:r>
              <a:rPr lang="en-GB" sz="2400"/>
              <a:t>   Effects lasted for some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p>
            <a:fld id="{6F4E6BA6-C7FE-416D-8576-DB7807622472}" type="slidenum">
              <a:rPr lang="en-GB"/>
              <a:pPr/>
              <a:t>22</a:t>
            </a:fld>
            <a:endParaRPr lang="en-GB"/>
          </a:p>
        </p:txBody>
      </p:sp>
      <p:sp>
        <p:nvSpPr>
          <p:cNvPr id="11266" name="Rectangle 2"/>
          <p:cNvSpPr>
            <a:spLocks noGrp="1" noChangeArrowheads="1"/>
          </p:cNvSpPr>
          <p:nvPr>
            <p:ph type="title"/>
          </p:nvPr>
        </p:nvSpPr>
        <p:spPr>
          <a:xfrm>
            <a:off x="395288" y="0"/>
            <a:ext cx="8229600" cy="1143000"/>
          </a:xfrm>
        </p:spPr>
        <p:txBody>
          <a:bodyPr/>
          <a:lstStyle/>
          <a:p>
            <a:r>
              <a:rPr lang="en-GB"/>
              <a:t>Winter Weather</a:t>
            </a:r>
          </a:p>
        </p:txBody>
      </p:sp>
      <p:pic>
        <p:nvPicPr>
          <p:cNvPr id="11268" name="Picture 4"/>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4859338" y="981075"/>
            <a:ext cx="3952875" cy="2619375"/>
          </a:xfrm>
        </p:spPr>
      </p:pic>
      <p:sp>
        <p:nvSpPr>
          <p:cNvPr id="11269" name="Rectangle 5"/>
          <p:cNvSpPr>
            <a:spLocks noGrp="1" noChangeArrowheads="1"/>
          </p:cNvSpPr>
          <p:nvPr>
            <p:ph type="body" sz="half" idx="2"/>
          </p:nvPr>
        </p:nvSpPr>
        <p:spPr>
          <a:xfrm>
            <a:off x="395288" y="908050"/>
            <a:ext cx="4321175" cy="3024188"/>
          </a:xfrm>
        </p:spPr>
        <p:txBody>
          <a:bodyPr/>
          <a:lstStyle/>
          <a:p>
            <a:r>
              <a:rPr lang="en-GB"/>
              <a:t>December 2010, UK</a:t>
            </a:r>
          </a:p>
          <a:p>
            <a:r>
              <a:rPr lang="en-GB"/>
              <a:t>Extreme and early snow and cold</a:t>
            </a:r>
          </a:p>
          <a:p>
            <a:r>
              <a:rPr lang="en-GB"/>
              <a:t>Affected most transport: walking, cycling, roads, rail and flying</a:t>
            </a:r>
          </a:p>
        </p:txBody>
      </p:sp>
      <p:sp>
        <p:nvSpPr>
          <p:cNvPr id="11270" name="Rectangle 6"/>
          <p:cNvSpPr>
            <a:spLocks noChangeArrowheads="1"/>
          </p:cNvSpPr>
          <p:nvPr/>
        </p:nvSpPr>
        <p:spPr bwMode="auto">
          <a:xfrm>
            <a:off x="539750" y="3833813"/>
            <a:ext cx="7704138"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FontTx/>
              <a:buChar char="•"/>
            </a:pPr>
            <a:r>
              <a:rPr lang="en-GB" sz="2800"/>
              <a:t>On-line survey, </a:t>
            </a:r>
          </a:p>
          <a:p>
            <a:pPr marL="742950" lvl="1" indent="-285750" algn="l">
              <a:lnSpc>
                <a:spcPct val="90000"/>
              </a:lnSpc>
              <a:spcBef>
                <a:spcPct val="20000"/>
              </a:spcBef>
              <a:buFontTx/>
              <a:buChar char="–"/>
            </a:pPr>
            <a:r>
              <a:rPr lang="en-GB" sz="2400"/>
              <a:t>791 reported disrupted journeys</a:t>
            </a:r>
          </a:p>
          <a:p>
            <a:pPr marL="742950" lvl="1" indent="-285750" algn="l">
              <a:lnSpc>
                <a:spcPct val="90000"/>
              </a:lnSpc>
              <a:spcBef>
                <a:spcPct val="20000"/>
              </a:spcBef>
              <a:buFontTx/>
              <a:buChar char="–"/>
            </a:pPr>
            <a:r>
              <a:rPr lang="en-GB" sz="2400"/>
              <a:t>Uneven spread across country</a:t>
            </a:r>
          </a:p>
          <a:p>
            <a:pPr marL="742950" lvl="1" indent="-285750" algn="l">
              <a:lnSpc>
                <a:spcPct val="90000"/>
              </a:lnSpc>
              <a:spcBef>
                <a:spcPct val="20000"/>
              </a:spcBef>
              <a:buFontTx/>
              <a:buChar char="–"/>
            </a:pPr>
            <a:r>
              <a:rPr lang="en-GB" sz="2400"/>
              <a:t>Various modes</a:t>
            </a:r>
          </a:p>
          <a:p>
            <a:pPr marL="342900" indent="-342900" algn="l">
              <a:lnSpc>
                <a:spcPct val="90000"/>
              </a:lnSpc>
              <a:spcBef>
                <a:spcPct val="20000"/>
              </a:spcBef>
              <a:buFontTx/>
              <a:buChar char="•"/>
            </a:pPr>
            <a:r>
              <a:rPr lang="en-GB" sz="2800"/>
              <a:t>Interviews: on going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6"/>
          <p:cNvSpPr>
            <a:spLocks noGrp="1"/>
          </p:cNvSpPr>
          <p:nvPr>
            <p:ph type="sldNum" sz="quarter" idx="12"/>
          </p:nvPr>
        </p:nvSpPr>
        <p:spPr/>
        <p:txBody>
          <a:bodyPr/>
          <a:lstStyle/>
          <a:p>
            <a:fld id="{1FF30621-3AD3-4DD9-8B07-38055DA74768}" type="slidenum">
              <a:rPr lang="en-GB"/>
              <a:pPr/>
              <a:t>23</a:t>
            </a:fld>
            <a:endParaRPr lang="en-GB"/>
          </a:p>
        </p:txBody>
      </p:sp>
      <p:sp>
        <p:nvSpPr>
          <p:cNvPr id="59397" name="Rectangle 5"/>
          <p:cNvSpPr>
            <a:spLocks noGrp="1" noChangeArrowheads="1"/>
          </p:cNvSpPr>
          <p:nvPr>
            <p:ph type="title"/>
          </p:nvPr>
        </p:nvSpPr>
        <p:spPr/>
        <p:txBody>
          <a:bodyPr/>
          <a:lstStyle/>
          <a:p>
            <a:r>
              <a:rPr lang="en-GB"/>
              <a:t>Winter Weather: Findings</a:t>
            </a:r>
          </a:p>
        </p:txBody>
      </p:sp>
      <p:pic>
        <p:nvPicPr>
          <p:cNvPr id="59396" name="Picture 4"/>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6659563" y="4292600"/>
            <a:ext cx="2152650" cy="1619250"/>
          </a:xfrm>
          <a:noFill/>
          <a:ln/>
        </p:spPr>
      </p:pic>
      <p:sp>
        <p:nvSpPr>
          <p:cNvPr id="59398" name="Rectangle 6"/>
          <p:cNvSpPr>
            <a:spLocks noGrp="1" noChangeArrowheads="1"/>
          </p:cNvSpPr>
          <p:nvPr>
            <p:ph type="body" sz="half" idx="2"/>
          </p:nvPr>
        </p:nvSpPr>
        <p:spPr>
          <a:xfrm>
            <a:off x="468313" y="1484313"/>
            <a:ext cx="8280400" cy="3097212"/>
          </a:xfrm>
        </p:spPr>
        <p:txBody>
          <a:bodyPr/>
          <a:lstStyle/>
          <a:p>
            <a:r>
              <a:rPr lang="en-GB"/>
              <a:t>Most people agree that pavement clearing is as important as road clearing, climate means more extreme weather more often and the UK is never prepared.</a:t>
            </a:r>
          </a:p>
          <a:p>
            <a:r>
              <a:rPr lang="en-GB"/>
              <a:t>Most people disagree that they would be willing to pay more to be better prepared</a:t>
            </a:r>
          </a:p>
          <a:p>
            <a:endParaRPr lang="en-GB"/>
          </a:p>
        </p:txBody>
      </p:sp>
      <p:sp>
        <p:nvSpPr>
          <p:cNvPr id="59399" name="Rectangle 7"/>
          <p:cNvSpPr>
            <a:spLocks noChangeArrowheads="1"/>
          </p:cNvSpPr>
          <p:nvPr/>
        </p:nvSpPr>
        <p:spPr bwMode="auto">
          <a:xfrm>
            <a:off x="395288" y="4365625"/>
            <a:ext cx="53276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80000"/>
              </a:lnSpc>
              <a:spcBef>
                <a:spcPct val="20000"/>
              </a:spcBef>
              <a:buFontTx/>
              <a:buChar char="•"/>
            </a:pPr>
            <a:r>
              <a:rPr lang="en-GB" sz="2800"/>
              <a:t>Ambivalence whether better preparation would be too expensive</a:t>
            </a:r>
            <a:r>
              <a:rPr lang="en-GB" sz="240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6"/>
          <p:cNvSpPr>
            <a:spLocks noGrp="1"/>
          </p:cNvSpPr>
          <p:nvPr>
            <p:ph type="sldNum" sz="quarter" idx="12"/>
          </p:nvPr>
        </p:nvSpPr>
        <p:spPr/>
        <p:txBody>
          <a:bodyPr/>
          <a:lstStyle/>
          <a:p>
            <a:fld id="{AF29D4E6-D4FE-4764-9BEC-76E60735D702}" type="slidenum">
              <a:rPr lang="en-GB"/>
              <a:pPr/>
              <a:t>24</a:t>
            </a:fld>
            <a:endParaRPr lang="en-GB"/>
          </a:p>
        </p:txBody>
      </p:sp>
      <p:sp>
        <p:nvSpPr>
          <p:cNvPr id="10242" name="Rectangle 2"/>
          <p:cNvSpPr>
            <a:spLocks noGrp="1" noChangeArrowheads="1"/>
          </p:cNvSpPr>
          <p:nvPr>
            <p:ph type="title"/>
          </p:nvPr>
        </p:nvSpPr>
        <p:spPr/>
        <p:txBody>
          <a:bodyPr/>
          <a:lstStyle/>
          <a:p>
            <a:r>
              <a:rPr lang="en-GB"/>
              <a:t>Winter Weather: Findings</a:t>
            </a:r>
          </a:p>
        </p:txBody>
      </p:sp>
      <p:pic>
        <p:nvPicPr>
          <p:cNvPr id="10243" name="Picture 3"/>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6732588" y="1341438"/>
            <a:ext cx="2160587" cy="1608137"/>
          </a:xfrm>
        </p:spPr>
      </p:pic>
      <p:sp>
        <p:nvSpPr>
          <p:cNvPr id="10244" name="Rectangle 4"/>
          <p:cNvSpPr>
            <a:spLocks noGrp="1" noChangeArrowheads="1"/>
          </p:cNvSpPr>
          <p:nvPr>
            <p:ph type="body" sz="half" idx="2"/>
          </p:nvPr>
        </p:nvSpPr>
        <p:spPr>
          <a:xfrm>
            <a:off x="827088" y="1341438"/>
            <a:ext cx="5616575" cy="4525962"/>
          </a:xfrm>
        </p:spPr>
        <p:txBody>
          <a:bodyPr/>
          <a:lstStyle/>
          <a:p>
            <a:r>
              <a:rPr lang="en-GB"/>
              <a:t>Main problem for all modes: extra journey time</a:t>
            </a:r>
          </a:p>
          <a:p>
            <a:r>
              <a:rPr lang="en-GB"/>
              <a:t>Plane travel caused most inconvenience to self and others and distress to self and others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5"/>
          <p:cNvSpPr>
            <a:spLocks noGrp="1"/>
          </p:cNvSpPr>
          <p:nvPr>
            <p:ph type="sldNum" sz="quarter" idx="12"/>
          </p:nvPr>
        </p:nvSpPr>
        <p:spPr/>
        <p:txBody>
          <a:bodyPr/>
          <a:lstStyle/>
          <a:p>
            <a:fld id="{6EC68306-CF88-42CD-AFB2-0D760CBCB435}" type="slidenum">
              <a:rPr lang="en-GB"/>
              <a:pPr/>
              <a:t>25</a:t>
            </a:fld>
            <a:endParaRPr lang="en-GB"/>
          </a:p>
        </p:txBody>
      </p:sp>
      <p:sp>
        <p:nvSpPr>
          <p:cNvPr id="66564" name="Rectangle 4"/>
          <p:cNvSpPr>
            <a:spLocks noGrp="1" noChangeArrowheads="1"/>
          </p:cNvSpPr>
          <p:nvPr>
            <p:ph type="title"/>
          </p:nvPr>
        </p:nvSpPr>
        <p:spPr>
          <a:xfrm>
            <a:off x="539750" y="549275"/>
            <a:ext cx="8229600" cy="836613"/>
          </a:xfrm>
          <a:noFill/>
          <a:ln/>
        </p:spPr>
        <p:txBody>
          <a:bodyPr/>
          <a:lstStyle/>
          <a:p>
            <a:r>
              <a:rPr lang="en-GB"/>
              <a:t>What do they have in common?</a:t>
            </a:r>
          </a:p>
        </p:txBody>
      </p:sp>
      <p:sp>
        <p:nvSpPr>
          <p:cNvPr id="66568" name="Rectangle 8"/>
          <p:cNvSpPr>
            <a:spLocks noGrp="1" noChangeArrowheads="1"/>
          </p:cNvSpPr>
          <p:nvPr>
            <p:ph type="body" idx="1"/>
          </p:nvPr>
        </p:nvSpPr>
        <p:spPr>
          <a:xfrm>
            <a:off x="250825" y="1600200"/>
            <a:ext cx="4392613" cy="2260600"/>
          </a:xfrm>
        </p:spPr>
        <p:txBody>
          <a:bodyPr/>
          <a:lstStyle/>
          <a:p>
            <a:r>
              <a:rPr lang="en-GB" sz="2800"/>
              <a:t>Disruption provides a mirror and refelection on normal travel and expectations</a:t>
            </a:r>
          </a:p>
          <a:p>
            <a:endParaRPr lang="en-GB" sz="2800"/>
          </a:p>
          <a:p>
            <a:endParaRPr lang="en-GB" sz="2800"/>
          </a:p>
        </p:txBody>
      </p:sp>
      <p:pic>
        <p:nvPicPr>
          <p:cNvPr id="665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412875"/>
            <a:ext cx="3754437"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70" name="Rectangle 10"/>
          <p:cNvSpPr>
            <a:spLocks noChangeArrowheads="1"/>
          </p:cNvSpPr>
          <p:nvPr/>
        </p:nvSpPr>
        <p:spPr bwMode="auto">
          <a:xfrm>
            <a:off x="395288" y="3716338"/>
            <a:ext cx="4402137"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80000"/>
              </a:lnSpc>
              <a:spcBef>
                <a:spcPct val="20000"/>
              </a:spcBef>
              <a:buFontTx/>
              <a:buChar char="•"/>
            </a:pPr>
            <a:r>
              <a:rPr lang="en-GB" sz="2800"/>
              <a:t>Inter-dependences </a:t>
            </a:r>
          </a:p>
          <a:p>
            <a:pPr marL="742950" lvl="1" indent="-285750" algn="l">
              <a:lnSpc>
                <a:spcPct val="80000"/>
              </a:lnSpc>
              <a:spcBef>
                <a:spcPct val="20000"/>
              </a:spcBef>
              <a:buFontTx/>
              <a:buChar char="–"/>
            </a:pPr>
            <a:r>
              <a:rPr lang="en-GB" sz="2400"/>
              <a:t>Families, employment</a:t>
            </a:r>
          </a:p>
          <a:p>
            <a:pPr marL="742950" lvl="1" indent="-285750" algn="l">
              <a:lnSpc>
                <a:spcPct val="80000"/>
              </a:lnSpc>
              <a:spcBef>
                <a:spcPct val="20000"/>
              </a:spcBef>
              <a:buFontTx/>
              <a:buChar char="–"/>
            </a:pPr>
            <a:r>
              <a:rPr lang="en-GB" sz="2400"/>
              <a:t>Time</a:t>
            </a:r>
          </a:p>
          <a:p>
            <a:pPr marL="742950" lvl="1" indent="-285750" algn="l">
              <a:lnSpc>
                <a:spcPct val="80000"/>
              </a:lnSpc>
              <a:spcBef>
                <a:spcPct val="20000"/>
              </a:spcBef>
              <a:buFontTx/>
              <a:buChar char="–"/>
            </a:pPr>
            <a:r>
              <a:rPr lang="en-GB" sz="2400"/>
              <a:t>Space</a:t>
            </a:r>
          </a:p>
          <a:p>
            <a:pPr marL="742950" lvl="1" indent="-285750" algn="l">
              <a:lnSpc>
                <a:spcPct val="80000"/>
              </a:lnSpc>
              <a:spcBef>
                <a:spcPct val="20000"/>
              </a:spcBef>
              <a:buFontTx/>
              <a:buChar char="–"/>
            </a:pPr>
            <a:r>
              <a:rPr lang="en-GB" sz="2400"/>
              <a:t>Activities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5" name="Slide Number Placeholder 5"/>
          <p:cNvSpPr>
            <a:spLocks noGrp="1"/>
          </p:cNvSpPr>
          <p:nvPr>
            <p:ph type="sldNum" sz="quarter" idx="12"/>
          </p:nvPr>
        </p:nvSpPr>
        <p:spPr/>
        <p:txBody>
          <a:bodyPr/>
          <a:lstStyle/>
          <a:p>
            <a:fld id="{41CF65CF-A512-414D-BE66-600E673AA802}" type="slidenum">
              <a:rPr lang="en-GB"/>
              <a:pPr/>
              <a:t>26</a:t>
            </a:fld>
            <a:endParaRPr lang="en-GB"/>
          </a:p>
        </p:txBody>
      </p:sp>
      <p:pic>
        <p:nvPicPr>
          <p:cNvPr id="4" name="Content Placeholder 3"/>
          <p:cNvPicPr>
            <a:picLocks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404813"/>
            <a:ext cx="7777163" cy="5721350"/>
          </a:xfrm>
          <a:solidFill>
            <a:schemeClr val="accent1">
              <a:alpha val="0"/>
            </a:schemeClr>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6"/>
          <p:cNvSpPr>
            <a:spLocks noGrp="1"/>
          </p:cNvSpPr>
          <p:nvPr>
            <p:ph type="sldNum" sz="quarter" idx="12"/>
          </p:nvPr>
        </p:nvSpPr>
        <p:spPr/>
        <p:txBody>
          <a:bodyPr/>
          <a:lstStyle/>
          <a:p>
            <a:fld id="{18B4476F-7F19-42AD-8449-F17FE7A64FEF}" type="slidenum">
              <a:rPr lang="en-GB"/>
              <a:pPr/>
              <a:t>27</a:t>
            </a:fld>
            <a:endParaRPr lang="en-GB"/>
          </a:p>
        </p:txBody>
      </p:sp>
      <p:sp>
        <p:nvSpPr>
          <p:cNvPr id="9218" name="Rectangle 2"/>
          <p:cNvSpPr>
            <a:spLocks noGrp="1" noChangeArrowheads="1"/>
          </p:cNvSpPr>
          <p:nvPr>
            <p:ph type="title"/>
          </p:nvPr>
        </p:nvSpPr>
        <p:spPr/>
        <p:txBody>
          <a:bodyPr/>
          <a:lstStyle/>
          <a:p>
            <a:r>
              <a:rPr lang="en-GB"/>
              <a:t>What do they have in common?</a:t>
            </a:r>
          </a:p>
        </p:txBody>
      </p:sp>
      <p:pic>
        <p:nvPicPr>
          <p:cNvPr id="9220" name="Picture 4"/>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50825" y="1557338"/>
            <a:ext cx="4038600" cy="2627312"/>
          </a:xfrm>
        </p:spPr>
      </p:pic>
      <p:sp>
        <p:nvSpPr>
          <p:cNvPr id="9221" name="Rectangle 5"/>
          <p:cNvSpPr>
            <a:spLocks noGrp="1" noChangeArrowheads="1"/>
          </p:cNvSpPr>
          <p:nvPr>
            <p:ph type="body" sz="half" idx="2"/>
          </p:nvPr>
        </p:nvSpPr>
        <p:spPr>
          <a:xfrm>
            <a:off x="4427538" y="1341438"/>
            <a:ext cx="4259262" cy="3989387"/>
          </a:xfrm>
        </p:spPr>
        <p:txBody>
          <a:bodyPr/>
          <a:lstStyle/>
          <a:p>
            <a:r>
              <a:rPr lang="en-GB"/>
              <a:t>Some benefits to travellers and non-travellers </a:t>
            </a:r>
          </a:p>
          <a:p>
            <a:r>
              <a:rPr lang="en-GB"/>
              <a:t>Caused re-evaluation of priorities both during the problem and for future travel</a:t>
            </a:r>
          </a:p>
          <a:p>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p>
            <a:fld id="{FF6E8EB1-07C8-4486-84A2-CEF4A89C5302}" type="slidenum">
              <a:rPr lang="en-GB"/>
              <a:pPr/>
              <a:t>28</a:t>
            </a:fld>
            <a:endParaRPr lang="en-GB"/>
          </a:p>
        </p:txBody>
      </p:sp>
      <p:sp>
        <p:nvSpPr>
          <p:cNvPr id="14338" name="Rectangle 2"/>
          <p:cNvSpPr>
            <a:spLocks noGrp="1" noChangeArrowheads="1"/>
          </p:cNvSpPr>
          <p:nvPr>
            <p:ph type="title"/>
          </p:nvPr>
        </p:nvSpPr>
        <p:spPr/>
        <p:txBody>
          <a:bodyPr/>
          <a:lstStyle/>
          <a:p>
            <a:r>
              <a:rPr lang="en-GB"/>
              <a:t>Similarities</a:t>
            </a:r>
          </a:p>
        </p:txBody>
      </p:sp>
      <p:pic>
        <p:nvPicPr>
          <p:cNvPr id="1433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364163" y="3860800"/>
            <a:ext cx="3609975" cy="1985963"/>
          </a:xfrm>
        </p:spPr>
      </p:pic>
      <p:sp>
        <p:nvSpPr>
          <p:cNvPr id="14340" name="Rectangle 4"/>
          <p:cNvSpPr>
            <a:spLocks noChangeArrowheads="1"/>
          </p:cNvSpPr>
          <p:nvPr/>
        </p:nvSpPr>
        <p:spPr bwMode="auto">
          <a:xfrm>
            <a:off x="323850" y="1557338"/>
            <a:ext cx="648017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en-GB" sz="2800"/>
              <a:t>Importance given to information</a:t>
            </a:r>
          </a:p>
          <a:p>
            <a:pPr marL="342900" indent="-342900" algn="l">
              <a:spcBef>
                <a:spcPct val="20000"/>
              </a:spcBef>
              <a:buFontTx/>
              <a:buChar char="•"/>
            </a:pPr>
            <a:r>
              <a:rPr lang="en-GB" sz="2800"/>
              <a:t>Degrees of resilience</a:t>
            </a:r>
          </a:p>
          <a:p>
            <a:pPr marL="342900" indent="-342900" algn="l">
              <a:spcBef>
                <a:spcPct val="20000"/>
              </a:spcBef>
              <a:buFontTx/>
              <a:buChar char="•"/>
            </a:pPr>
            <a:r>
              <a:rPr lang="en-GB" sz="2800"/>
              <a:t>Creative adaptation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6"/>
          <p:cNvSpPr>
            <a:spLocks noGrp="1"/>
          </p:cNvSpPr>
          <p:nvPr>
            <p:ph type="sldNum" sz="quarter" idx="12"/>
          </p:nvPr>
        </p:nvSpPr>
        <p:spPr/>
        <p:txBody>
          <a:bodyPr/>
          <a:lstStyle/>
          <a:p>
            <a:fld id="{DE77D6BA-0459-43B2-98E9-9C7AE63C3D82}" type="slidenum">
              <a:rPr lang="en-GB"/>
              <a:pPr/>
              <a:t>29</a:t>
            </a:fld>
            <a:endParaRPr lang="en-GB"/>
          </a:p>
        </p:txBody>
      </p:sp>
      <p:sp>
        <p:nvSpPr>
          <p:cNvPr id="13314" name="Rectangle 2"/>
          <p:cNvSpPr>
            <a:spLocks noGrp="1" noChangeArrowheads="1"/>
          </p:cNvSpPr>
          <p:nvPr>
            <p:ph type="title"/>
          </p:nvPr>
        </p:nvSpPr>
        <p:spPr/>
        <p:txBody>
          <a:bodyPr/>
          <a:lstStyle/>
          <a:p>
            <a:r>
              <a:rPr lang="en-GB"/>
              <a:t>Differences</a:t>
            </a:r>
          </a:p>
        </p:txBody>
      </p:sp>
      <p:pic>
        <p:nvPicPr>
          <p:cNvPr id="13317" name="Picture 5"/>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5364163" y="1412875"/>
            <a:ext cx="3059112" cy="2570163"/>
          </a:xfrm>
          <a:noFill/>
          <a:ln/>
        </p:spPr>
      </p:pic>
      <p:sp>
        <p:nvSpPr>
          <p:cNvPr id="13318" name="Rectangle 6"/>
          <p:cNvSpPr>
            <a:spLocks noGrp="1" noChangeArrowheads="1"/>
          </p:cNvSpPr>
          <p:nvPr>
            <p:ph type="body" sz="half" idx="2"/>
          </p:nvPr>
        </p:nvSpPr>
        <p:spPr>
          <a:xfrm>
            <a:off x="323850" y="1412875"/>
            <a:ext cx="4752975" cy="4525963"/>
          </a:xfrm>
        </p:spPr>
        <p:txBody>
          <a:bodyPr/>
          <a:lstStyle/>
          <a:p>
            <a:r>
              <a:rPr lang="en-GB"/>
              <a:t>Scales of both journeys and disruption:</a:t>
            </a:r>
          </a:p>
          <a:p>
            <a:pPr lvl="1"/>
            <a:r>
              <a:rPr lang="en-GB"/>
              <a:t>Geographical</a:t>
            </a:r>
          </a:p>
          <a:p>
            <a:pPr lvl="1"/>
            <a:r>
              <a:rPr lang="en-GB"/>
              <a:t>Temporal </a:t>
            </a:r>
          </a:p>
          <a:p>
            <a:pPr lvl="1"/>
            <a:endParaRPr lang="en-GB"/>
          </a:p>
          <a:p>
            <a:r>
              <a:rPr lang="en-GB"/>
              <a:t>Causes and blame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7" name="Slide Number Placeholder 5"/>
          <p:cNvSpPr>
            <a:spLocks noGrp="1"/>
          </p:cNvSpPr>
          <p:nvPr>
            <p:ph type="sldNum" sz="quarter" idx="12"/>
          </p:nvPr>
        </p:nvSpPr>
        <p:spPr/>
        <p:txBody>
          <a:bodyPr/>
          <a:lstStyle/>
          <a:p>
            <a:fld id="{F4A5D1C5-B6BA-40AA-A0FF-59D62B6265CD}" type="slidenum">
              <a:rPr lang="en-GB"/>
              <a:pPr/>
              <a:t>3</a:t>
            </a:fld>
            <a:endParaRPr lang="en-GB"/>
          </a:p>
        </p:txBody>
      </p:sp>
      <p:sp>
        <p:nvSpPr>
          <p:cNvPr id="26629" name="Rectangle 5"/>
          <p:cNvSpPr>
            <a:spLocks noGrp="1" noChangeArrowheads="1"/>
          </p:cNvSpPr>
          <p:nvPr>
            <p:ph type="body" idx="1"/>
          </p:nvPr>
        </p:nvSpPr>
        <p:spPr>
          <a:xfrm>
            <a:off x="250825" y="1196975"/>
            <a:ext cx="3313113" cy="3455988"/>
          </a:xfrm>
        </p:spPr>
        <p:txBody>
          <a:bodyPr/>
          <a:lstStyle/>
          <a:p>
            <a:pPr>
              <a:lnSpc>
                <a:spcPct val="90000"/>
              </a:lnSpc>
              <a:buFontTx/>
              <a:buNone/>
            </a:pPr>
            <a:r>
              <a:rPr lang="en-GB" sz="2800" b="1"/>
              <a:t>Human</a:t>
            </a:r>
          </a:p>
          <a:p>
            <a:pPr>
              <a:lnSpc>
                <a:spcPct val="80000"/>
              </a:lnSpc>
            </a:pPr>
            <a:r>
              <a:rPr lang="en-GB" sz="2800"/>
              <a:t>Lines and networks cross, link and sever other networks and activities</a:t>
            </a:r>
          </a:p>
          <a:p>
            <a:pPr>
              <a:lnSpc>
                <a:spcPct val="80000"/>
              </a:lnSpc>
            </a:pPr>
            <a:r>
              <a:rPr lang="en-GB" sz="2800"/>
              <a:t>Relies on human actions to maintain, perform</a:t>
            </a:r>
          </a:p>
        </p:txBody>
      </p:sp>
      <p:sp>
        <p:nvSpPr>
          <p:cNvPr id="26630" name="Rectangle 6"/>
          <p:cNvSpPr>
            <a:spLocks noGrp="1" noChangeArrowheads="1"/>
          </p:cNvSpPr>
          <p:nvPr>
            <p:ph type="title"/>
          </p:nvPr>
        </p:nvSpPr>
        <p:spPr>
          <a:noFill/>
          <a:ln/>
        </p:spPr>
        <p:txBody>
          <a:bodyPr/>
          <a:lstStyle/>
          <a:p>
            <a:r>
              <a:rPr lang="en-GB"/>
              <a:t>Vulnerability of Transport</a:t>
            </a:r>
          </a:p>
        </p:txBody>
      </p:sp>
      <p:sp>
        <p:nvSpPr>
          <p:cNvPr id="26632" name="Rectangle 8"/>
          <p:cNvSpPr>
            <a:spLocks noChangeArrowheads="1"/>
          </p:cNvSpPr>
          <p:nvPr/>
        </p:nvSpPr>
        <p:spPr bwMode="auto">
          <a:xfrm>
            <a:off x="250825" y="4437063"/>
            <a:ext cx="7632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pPr>
            <a:r>
              <a:rPr lang="en-GB" sz="2800"/>
              <a:t>   and respect it</a:t>
            </a:r>
          </a:p>
          <a:p>
            <a:pPr marL="342900" indent="-342900" algn="l">
              <a:lnSpc>
                <a:spcPct val="80000"/>
              </a:lnSpc>
              <a:spcBef>
                <a:spcPct val="20000"/>
              </a:spcBef>
              <a:buFontTx/>
              <a:buChar char="•"/>
            </a:pPr>
            <a:r>
              <a:rPr lang="en-GB" sz="2800"/>
              <a:t>At risk from strikes, negligence, terrorism and its prevention, bad management, etc</a:t>
            </a:r>
          </a:p>
          <a:p>
            <a:pPr marL="342900" indent="-342900" algn="l">
              <a:lnSpc>
                <a:spcPct val="80000"/>
              </a:lnSpc>
              <a:spcBef>
                <a:spcPct val="20000"/>
              </a:spcBef>
              <a:buFontTx/>
              <a:buChar char="•"/>
            </a:pPr>
            <a:endParaRPr lang="en-GB" sz="2800"/>
          </a:p>
        </p:txBody>
      </p:sp>
      <p:pic>
        <p:nvPicPr>
          <p:cNvPr id="26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773238"/>
            <a:ext cx="4321175"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5" name="Slide Number Placeholder 5"/>
          <p:cNvSpPr>
            <a:spLocks noGrp="1"/>
          </p:cNvSpPr>
          <p:nvPr>
            <p:ph type="sldNum" sz="quarter" idx="12"/>
          </p:nvPr>
        </p:nvSpPr>
        <p:spPr/>
        <p:txBody>
          <a:bodyPr/>
          <a:lstStyle/>
          <a:p>
            <a:fld id="{003C784D-4C3F-49A1-A487-F5F2C03BD03A}" type="slidenum">
              <a:rPr lang="en-GB"/>
              <a:pPr/>
              <a:t>30</a:t>
            </a:fld>
            <a:endParaRPr lang="en-GB"/>
          </a:p>
        </p:txBody>
      </p:sp>
      <p:sp>
        <p:nvSpPr>
          <p:cNvPr id="15362" name="Rectangle 2"/>
          <p:cNvSpPr>
            <a:spLocks noGrp="1" noChangeArrowheads="1"/>
          </p:cNvSpPr>
          <p:nvPr>
            <p:ph type="title"/>
          </p:nvPr>
        </p:nvSpPr>
        <p:spPr/>
        <p:txBody>
          <a:bodyPr/>
          <a:lstStyle/>
          <a:p>
            <a:endParaRPr lang="en-US"/>
          </a:p>
        </p:txBody>
      </p:sp>
      <p:pic>
        <p:nvPicPr>
          <p:cNvPr id="1536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932363" y="1412875"/>
            <a:ext cx="3754437" cy="206533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p>
            <a:fld id="{C214EA29-50B2-41BB-9967-56460310D258}" type="slidenum">
              <a:rPr lang="en-GB"/>
              <a:pPr/>
              <a:t>31</a:t>
            </a:fld>
            <a:endParaRPr lang="en-GB"/>
          </a:p>
        </p:txBody>
      </p:sp>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endParaRPr lang="en-US"/>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557338"/>
            <a:ext cx="2808287"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5" name="Slide Number Placeholder 5"/>
          <p:cNvSpPr>
            <a:spLocks noGrp="1"/>
          </p:cNvSpPr>
          <p:nvPr>
            <p:ph type="sldNum" sz="quarter" idx="12"/>
          </p:nvPr>
        </p:nvSpPr>
        <p:spPr/>
        <p:txBody>
          <a:bodyPr/>
          <a:lstStyle/>
          <a:p>
            <a:fld id="{DF05B372-662B-42B3-BE8B-3C32668163C3}" type="slidenum">
              <a:rPr lang="en-GB"/>
              <a:pPr/>
              <a:t>32</a:t>
            </a:fld>
            <a:endParaRPr lang="en-GB"/>
          </a:p>
        </p:txBody>
      </p:sp>
      <p:sp>
        <p:nvSpPr>
          <p:cNvPr id="17410" name="Rectangle 2"/>
          <p:cNvSpPr>
            <a:spLocks noGrp="1" noChangeArrowheads="1"/>
          </p:cNvSpPr>
          <p:nvPr>
            <p:ph type="title"/>
          </p:nvPr>
        </p:nvSpPr>
        <p:spPr/>
        <p:txBody>
          <a:bodyPr/>
          <a:lstStyle/>
          <a:p>
            <a:endParaRPr lang="en-US"/>
          </a:p>
        </p:txBody>
      </p:sp>
      <p:pic>
        <p:nvPicPr>
          <p:cNvPr id="1741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00563" y="1412875"/>
            <a:ext cx="4114800" cy="22637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6" name="Slide Number Placeholder 5"/>
          <p:cNvSpPr>
            <a:spLocks noGrp="1"/>
          </p:cNvSpPr>
          <p:nvPr>
            <p:ph type="sldNum" sz="quarter" idx="12"/>
          </p:nvPr>
        </p:nvSpPr>
        <p:spPr/>
        <p:txBody>
          <a:bodyPr/>
          <a:lstStyle/>
          <a:p>
            <a:fld id="{401533E2-96FE-4EF2-B1FB-867E35E16566}" type="slidenum">
              <a:rPr lang="en-GB"/>
              <a:pPr/>
              <a:t>33</a:t>
            </a:fld>
            <a:endParaRPr lang="en-GB"/>
          </a:p>
        </p:txBody>
      </p:sp>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type="body" idx="1"/>
          </p:nvPr>
        </p:nvSpPr>
        <p:spPr/>
        <p:txBody>
          <a:bodyPr/>
          <a:lstStyle/>
          <a:p>
            <a:endParaRPr lang="en-US"/>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557338"/>
            <a:ext cx="3297237"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5" name="Slide Number Placeholder 5"/>
          <p:cNvSpPr>
            <a:spLocks noGrp="1"/>
          </p:cNvSpPr>
          <p:nvPr>
            <p:ph type="sldNum" sz="quarter" idx="12"/>
          </p:nvPr>
        </p:nvSpPr>
        <p:spPr/>
        <p:txBody>
          <a:bodyPr/>
          <a:lstStyle/>
          <a:p>
            <a:fld id="{1057D9C7-B848-4293-B30F-C2D2969FDC3F}" type="slidenum">
              <a:rPr lang="en-GB"/>
              <a:pPr/>
              <a:t>34</a:t>
            </a:fld>
            <a:endParaRPr lang="en-GB"/>
          </a:p>
        </p:txBody>
      </p:sp>
      <p:sp>
        <p:nvSpPr>
          <p:cNvPr id="19458" name="Rectangle 2"/>
          <p:cNvSpPr>
            <a:spLocks noGrp="1" noChangeArrowheads="1"/>
          </p:cNvSpPr>
          <p:nvPr>
            <p:ph type="title"/>
          </p:nvPr>
        </p:nvSpPr>
        <p:spPr/>
        <p:txBody>
          <a:bodyPr/>
          <a:lstStyle/>
          <a:p>
            <a:endParaRPr lang="en-US"/>
          </a:p>
        </p:txBody>
      </p:sp>
      <p:pic>
        <p:nvPicPr>
          <p:cNvPr id="194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24300" y="1600200"/>
            <a:ext cx="4762500" cy="26193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t>Jo Guiver</a:t>
            </a:r>
          </a:p>
          <a:p>
            <a:r>
              <a:rPr lang="en-GB"/>
              <a:t> Institute of Transport and Tourism, jwguiver@uclan.ac.uk </a:t>
            </a:r>
          </a:p>
        </p:txBody>
      </p:sp>
      <p:sp>
        <p:nvSpPr>
          <p:cNvPr id="5" name="Slide Number Placeholder 5"/>
          <p:cNvSpPr>
            <a:spLocks noGrp="1"/>
          </p:cNvSpPr>
          <p:nvPr>
            <p:ph type="sldNum" sz="quarter" idx="12"/>
          </p:nvPr>
        </p:nvSpPr>
        <p:spPr/>
        <p:txBody>
          <a:bodyPr/>
          <a:lstStyle/>
          <a:p>
            <a:fld id="{93E1FB2F-A9A7-4F8A-BD4D-D2E36F53E04A}" type="slidenum">
              <a:rPr lang="en-GB"/>
              <a:pPr/>
              <a:t>35</a:t>
            </a:fld>
            <a:endParaRPr lang="en-GB"/>
          </a:p>
        </p:txBody>
      </p:sp>
      <p:sp>
        <p:nvSpPr>
          <p:cNvPr id="61442" name="Rectangle 2"/>
          <p:cNvSpPr>
            <a:spLocks noGrp="1" noChangeArrowheads="1"/>
          </p:cNvSpPr>
          <p:nvPr>
            <p:ph type="title"/>
          </p:nvPr>
        </p:nvSpPr>
        <p:spPr/>
        <p:txBody>
          <a:bodyPr/>
          <a:lstStyle/>
          <a:p>
            <a:r>
              <a:rPr lang="en-GB" sz="4000"/>
              <a:t>Winter Weather: Findings so Far</a:t>
            </a:r>
          </a:p>
        </p:txBody>
      </p:sp>
      <p:graphicFrame>
        <p:nvGraphicFramePr>
          <p:cNvPr id="61443" name="Object 3"/>
          <p:cNvGraphicFramePr>
            <a:graphicFrameLocks noChangeAspect="1"/>
          </p:cNvGraphicFramePr>
          <p:nvPr>
            <p:ph idx="1"/>
          </p:nvPr>
        </p:nvGraphicFramePr>
        <p:xfrm>
          <a:off x="1176338" y="1268413"/>
          <a:ext cx="6791325" cy="4627562"/>
        </p:xfrm>
        <a:graphic>
          <a:graphicData uri="http://schemas.openxmlformats.org/presentationml/2006/ole">
            <mc:AlternateContent xmlns:mc="http://schemas.openxmlformats.org/markup-compatibility/2006">
              <mc:Choice xmlns:v="urn:schemas-microsoft-com:vml" Requires="v">
                <p:oleObj spid="_x0000_s61444" name="Chart" r:id="rId3" imgW="6791249" imgH="4067251" progId="Excel.Chart.8">
                  <p:embed/>
                </p:oleObj>
              </mc:Choice>
              <mc:Fallback>
                <p:oleObj name="Chart" r:id="rId3" imgW="6791249" imgH="4067251"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338" y="1268413"/>
                        <a:ext cx="6791325" cy="462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07B62F07-0E61-451B-8303-7BD5EEE96C10}" type="slidenum">
              <a:rPr lang="en-GB"/>
              <a:pPr/>
              <a:t>36</a:t>
            </a:fld>
            <a:endParaRPr lang="en-GB"/>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613" y="2471738"/>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93F1D9B3-1A07-4F1B-AE3D-111F2DC8340A}" type="slidenum">
              <a:rPr lang="en-GB"/>
              <a:pPr/>
              <a:t>4</a:t>
            </a:fld>
            <a:endParaRPr lang="en-GB"/>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8893175" cy="59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BAA63FF0-433A-42EC-850D-E917D7025340}" type="slidenum">
              <a:rPr lang="en-GB"/>
              <a:pPr/>
              <a:t>5</a:t>
            </a:fld>
            <a:endParaRPr lang="en-GB"/>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8748712"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FB23890E-3954-4AF6-9434-733BC15F9889}" type="slidenum">
              <a:rPr lang="en-GB"/>
              <a:pPr/>
              <a:t>6</a:t>
            </a:fld>
            <a:endParaRPr lang="en-GB"/>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58788"/>
            <a:ext cx="7775575" cy="58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39004FB9-49B0-4BFC-AA11-26D030795D1C}" type="slidenum">
              <a:rPr lang="en-GB"/>
              <a:pPr/>
              <a:t>7</a:t>
            </a:fld>
            <a:endParaRPr lang="en-GB"/>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41425"/>
            <a:ext cx="590550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ECAC36F8-57CE-42A1-9D68-EF48856E812B}" type="slidenum">
              <a:rPr lang="en-GB"/>
              <a:pPr/>
              <a:t>8</a:t>
            </a:fld>
            <a:endParaRPr lang="en-GB"/>
          </a:p>
        </p:txBody>
      </p:sp>
      <p:pic>
        <p:nvPicPr>
          <p:cNvPr id="29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92150"/>
            <a:ext cx="7345363"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Jo Guiver</a:t>
            </a:r>
          </a:p>
          <a:p>
            <a:r>
              <a:rPr lang="en-GB"/>
              <a:t> Institute of Transport and Tourism, jwguiver@uclan.ac.uk </a:t>
            </a:r>
          </a:p>
        </p:txBody>
      </p:sp>
      <p:sp>
        <p:nvSpPr>
          <p:cNvPr id="4" name="Slide Number Placeholder 3"/>
          <p:cNvSpPr>
            <a:spLocks noGrp="1"/>
          </p:cNvSpPr>
          <p:nvPr>
            <p:ph type="sldNum" sz="quarter" idx="12"/>
          </p:nvPr>
        </p:nvSpPr>
        <p:spPr/>
        <p:txBody>
          <a:bodyPr/>
          <a:lstStyle/>
          <a:p>
            <a:fld id="{263D1A53-B7C2-44F6-956F-3FA3D4659491}" type="slidenum">
              <a:rPr lang="en-GB"/>
              <a:pPr/>
              <a:t>9</a:t>
            </a:fld>
            <a:endParaRPr lang="en-GB"/>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60375"/>
            <a:ext cx="7129463"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578</TotalTime>
  <Words>1244</Words>
  <Application>Microsoft Office PowerPoint</Application>
  <PresentationFormat>On-screen Show (4:3)</PresentationFormat>
  <Paragraphs>214</Paragraphs>
  <Slides>36</Slides>
  <Notes>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Arial</vt:lpstr>
      <vt:lpstr>Calibri</vt:lpstr>
      <vt:lpstr>Default Design</vt:lpstr>
      <vt:lpstr>Microsoft Office Excel Chart</vt:lpstr>
      <vt:lpstr>Travel Disruption and what it tells us</vt:lpstr>
      <vt:lpstr>Vulnerability of Transport</vt:lpstr>
      <vt:lpstr>Vulnerability of Transport</vt:lpstr>
      <vt:lpstr>PowerPoint Presentation</vt:lpstr>
      <vt:lpstr>PowerPoint Presentation</vt:lpstr>
      <vt:lpstr>PowerPoint Presentation</vt:lpstr>
      <vt:lpstr>PowerPoint Presentation</vt:lpstr>
      <vt:lpstr>PowerPoint Presentation</vt:lpstr>
      <vt:lpstr>PowerPoint Presentation</vt:lpstr>
      <vt:lpstr>Three Studies</vt:lpstr>
      <vt:lpstr>Volcanic Ash</vt:lpstr>
      <vt:lpstr>Volcanic Ash: Findings</vt:lpstr>
      <vt:lpstr>Workington</vt:lpstr>
      <vt:lpstr>Cumbria</vt:lpstr>
      <vt:lpstr>PowerPoint Presentation</vt:lpstr>
      <vt:lpstr>PowerPoint Presentation</vt:lpstr>
      <vt:lpstr>PowerPoint Presentation</vt:lpstr>
      <vt:lpstr>Workington</vt:lpstr>
      <vt:lpstr>PowerPoint Presentation</vt:lpstr>
      <vt:lpstr>Workington Research</vt:lpstr>
      <vt:lpstr>Workington: Findings</vt:lpstr>
      <vt:lpstr>Winter Weather</vt:lpstr>
      <vt:lpstr>Winter Weather: Findings</vt:lpstr>
      <vt:lpstr>Winter Weather: Findings</vt:lpstr>
      <vt:lpstr>What do they have in common?</vt:lpstr>
      <vt:lpstr>PowerPoint Presentation</vt:lpstr>
      <vt:lpstr>What do they have in common?</vt:lpstr>
      <vt:lpstr>Similarities</vt:lpstr>
      <vt:lpstr>Differences</vt:lpstr>
      <vt:lpstr>PowerPoint Presentation</vt:lpstr>
      <vt:lpstr>PowerPoint Presentation</vt:lpstr>
      <vt:lpstr>PowerPoint Presentation</vt:lpstr>
      <vt:lpstr>PowerPoint Presentation</vt:lpstr>
      <vt:lpstr>PowerPoint Presentation</vt:lpstr>
      <vt:lpstr>Winter Weather: Findings so Far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c:creator>
  <cp:lastModifiedBy>Helen Cooper</cp:lastModifiedBy>
  <cp:revision>12</cp:revision>
  <dcterms:created xsi:type="dcterms:W3CDTF">2011-05-21T20:49:45Z</dcterms:created>
  <dcterms:modified xsi:type="dcterms:W3CDTF">2012-06-08T13:17:06Z</dcterms:modified>
</cp:coreProperties>
</file>