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7"/>
  </p:notesMasterIdLst>
  <p:sldIdLst>
    <p:sldId id="257" r:id="rId3"/>
    <p:sldId id="531" r:id="rId4"/>
    <p:sldId id="532" r:id="rId5"/>
    <p:sldId id="540" r:id="rId6"/>
    <p:sldId id="533" r:id="rId7"/>
    <p:sldId id="534" r:id="rId8"/>
    <p:sldId id="535" r:id="rId9"/>
    <p:sldId id="536" r:id="rId10"/>
    <p:sldId id="537" r:id="rId11"/>
    <p:sldId id="538" r:id="rId12"/>
    <p:sldId id="539" r:id="rId13"/>
    <p:sldId id="426" r:id="rId14"/>
    <p:sldId id="541" r:id="rId15"/>
    <p:sldId id="54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BA0377-981E-0147-8705-4E07E44F7315}" v="18" dt="2025-07-11T10:34:43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71"/>
    <p:restoredTop sz="94692"/>
  </p:normalViewPr>
  <p:slideViewPr>
    <p:cSldViewPr snapToGrid="0" snapToObjects="1">
      <p:cViewPr varScale="1">
        <p:scale>
          <a:sx n="110" d="100"/>
          <a:sy n="110" d="100"/>
        </p:scale>
        <p:origin x="15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os Kontakos" userId="51271ccdaa5279a2" providerId="LiveId" clId="{FBE41562-0BBA-094C-A983-012E76E6238F}"/>
    <pc:docChg chg="modSld">
      <pc:chgData name="Panos Kontakos" userId="51271ccdaa5279a2" providerId="LiveId" clId="{FBE41562-0BBA-094C-A983-012E76E6238F}" dt="2025-06-11T11:41:08.319" v="6" actId="20577"/>
      <pc:docMkLst>
        <pc:docMk/>
      </pc:docMkLst>
      <pc:sldChg chg="modSp mod">
        <pc:chgData name="Panos Kontakos" userId="51271ccdaa5279a2" providerId="LiveId" clId="{FBE41562-0BBA-094C-A983-012E76E6238F}" dt="2025-06-11T11:39:49.475" v="0" actId="114"/>
        <pc:sldMkLst>
          <pc:docMk/>
          <pc:sldMk cId="0" sldId="531"/>
        </pc:sldMkLst>
        <pc:spChg chg="mod">
          <ac:chgData name="Panos Kontakos" userId="51271ccdaa5279a2" providerId="LiveId" clId="{FBE41562-0BBA-094C-A983-012E76E6238F}" dt="2025-06-11T11:39:49.475" v="0" actId="114"/>
          <ac:spMkLst>
            <pc:docMk/>
            <pc:sldMk cId="0" sldId="531"/>
            <ac:spMk id="23554" creationId="{00000000-0000-0000-0000-000000000000}"/>
          </ac:spMkLst>
        </pc:spChg>
      </pc:sldChg>
      <pc:sldChg chg="modSp mod">
        <pc:chgData name="Panos Kontakos" userId="51271ccdaa5279a2" providerId="LiveId" clId="{FBE41562-0BBA-094C-A983-012E76E6238F}" dt="2025-06-11T11:41:08.319" v="6" actId="20577"/>
        <pc:sldMkLst>
          <pc:docMk/>
          <pc:sldMk cId="250819165" sldId="534"/>
        </pc:sldMkLst>
        <pc:spChg chg="mod">
          <ac:chgData name="Panos Kontakos" userId="51271ccdaa5279a2" providerId="LiveId" clId="{FBE41562-0BBA-094C-A983-012E76E6238F}" dt="2025-06-11T11:41:08.319" v="6" actId="20577"/>
          <ac:spMkLst>
            <pc:docMk/>
            <pc:sldMk cId="250819165" sldId="534"/>
            <ac:spMk id="23554" creationId="{6EA4B012-A064-AEA2-EC1A-6E890E8BB2B8}"/>
          </ac:spMkLst>
        </pc:spChg>
      </pc:sldChg>
    </pc:docChg>
  </pc:docChgLst>
  <pc:docChgLst>
    <pc:chgData name="Panos Kontakos" userId="51271ccdaa5279a2" providerId="LiveId" clId="{71BA0377-981E-0147-8705-4E07E44F7315}"/>
    <pc:docChg chg="undo custSel addSld modSld">
      <pc:chgData name="Panos Kontakos" userId="51271ccdaa5279a2" providerId="LiveId" clId="{71BA0377-981E-0147-8705-4E07E44F7315}" dt="2025-07-11T10:34:43.972" v="251" actId="20578"/>
      <pc:docMkLst>
        <pc:docMk/>
      </pc:docMkLst>
      <pc:sldChg chg="modSp add mod">
        <pc:chgData name="Panos Kontakos" userId="51271ccdaa5279a2" providerId="LiveId" clId="{71BA0377-981E-0147-8705-4E07E44F7315}" dt="2025-07-11T10:34:15.922" v="245" actId="20577"/>
        <pc:sldMkLst>
          <pc:docMk/>
          <pc:sldMk cId="3019705482" sldId="426"/>
        </pc:sldMkLst>
        <pc:spChg chg="mod">
          <ac:chgData name="Panos Kontakos" userId="51271ccdaa5279a2" providerId="LiveId" clId="{71BA0377-981E-0147-8705-4E07E44F7315}" dt="2025-07-11T10:34:15.922" v="245" actId="20577"/>
          <ac:spMkLst>
            <pc:docMk/>
            <pc:sldMk cId="3019705482" sldId="426"/>
            <ac:spMk id="30722" creationId="{1F08DBE6-773C-906D-A80C-E95771D8361C}"/>
          </ac:spMkLst>
        </pc:spChg>
      </pc:sldChg>
      <pc:sldChg chg="modSp add mod">
        <pc:chgData name="Panos Kontakos" userId="51271ccdaa5279a2" providerId="LiveId" clId="{71BA0377-981E-0147-8705-4E07E44F7315}" dt="2025-07-11T10:24:33.858" v="204" actId="255"/>
        <pc:sldMkLst>
          <pc:docMk/>
          <pc:sldMk cId="2570310474" sldId="541"/>
        </pc:sldMkLst>
        <pc:spChg chg="mod">
          <ac:chgData name="Panos Kontakos" userId="51271ccdaa5279a2" providerId="LiveId" clId="{71BA0377-981E-0147-8705-4E07E44F7315}" dt="2025-07-11T10:11:43.285" v="59" actId="114"/>
          <ac:spMkLst>
            <pc:docMk/>
            <pc:sldMk cId="2570310474" sldId="541"/>
            <ac:spMk id="30721" creationId="{389045CE-BE9C-CC8B-3EC8-5EDA0E5D9388}"/>
          </ac:spMkLst>
        </pc:spChg>
        <pc:spChg chg="mod">
          <ac:chgData name="Panos Kontakos" userId="51271ccdaa5279a2" providerId="LiveId" clId="{71BA0377-981E-0147-8705-4E07E44F7315}" dt="2025-07-11T10:24:33.858" v="204" actId="255"/>
          <ac:spMkLst>
            <pc:docMk/>
            <pc:sldMk cId="2570310474" sldId="541"/>
            <ac:spMk id="30722" creationId="{D43AFD54-F4A2-C8BD-3402-7E86EB4133D8}"/>
          </ac:spMkLst>
        </pc:spChg>
      </pc:sldChg>
      <pc:sldChg chg="modSp add mod">
        <pc:chgData name="Panos Kontakos" userId="51271ccdaa5279a2" providerId="LiveId" clId="{71BA0377-981E-0147-8705-4E07E44F7315}" dt="2025-07-11T10:34:43.972" v="251" actId="20578"/>
        <pc:sldMkLst>
          <pc:docMk/>
          <pc:sldMk cId="1023673916" sldId="542"/>
        </pc:sldMkLst>
        <pc:spChg chg="mod">
          <ac:chgData name="Panos Kontakos" userId="51271ccdaa5279a2" providerId="LiveId" clId="{71BA0377-981E-0147-8705-4E07E44F7315}" dt="2025-07-11T10:34:43.972" v="251" actId="20578"/>
          <ac:spMkLst>
            <pc:docMk/>
            <pc:sldMk cId="1023673916" sldId="542"/>
            <ac:spMk id="30722" creationId="{B4A9DA32-EC34-EE19-7196-C41BA286622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45728-97F0-4C49-B508-BCC12417D6CF}" type="datetimeFigureOut">
              <a:rPr lang="en-GR" smtClean="0"/>
              <a:t>11/7/25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6299E-A046-D543-BF40-BF692A8E971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7234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6FBE6-C8F9-4355-B356-465D5A103863}" type="slidenum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81496-47A1-EAE1-820E-FE42680F0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A1A9EC3A-8746-233B-1E2D-3AC3A00400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D9DBCAA8-E8E5-9D0A-D679-09C153FC52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A862E-900B-507E-0F13-FE4695C1EC68}"/>
              </a:ext>
            </a:extLst>
          </p:cNvPr>
          <p:cNvSpPr txBox="1">
            <a:spLocks noGrp="1"/>
          </p:cNvSpPr>
          <p:nvPr/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6FBE6-C8F9-4355-B356-465D5A103863}" type="slidenum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717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A6926-E3E2-5525-18BF-F6C0C9FFF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71501261-BF9B-6E93-6F0A-3BBC31358B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8D5256D5-800E-CCBC-1841-FE028ABFCF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el-GR" sz="1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64371-55BB-573A-0A7C-D88BC0BF2555}"/>
              </a:ext>
            </a:extLst>
          </p:cNvPr>
          <p:cNvSpPr txBox="1">
            <a:spLocks noGrp="1"/>
          </p:cNvSpPr>
          <p:nvPr/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266AD82-8350-4404-8A39-39291B412618}" type="slidenum">
              <a:rPr lang="el-GR" sz="1200" b="0">
                <a:solidFill>
                  <a:schemeClr val="tx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l-GR" sz="1200" b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632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86F19-2914-E178-4C9F-6ABCF0B4D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0C75C32D-1F74-FBBC-AACA-64D9301658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9002DF65-29A5-81BB-100E-2947FECFB4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el-GR" sz="1000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96890-1154-BE45-E519-8742F6CB9C2B}"/>
              </a:ext>
            </a:extLst>
          </p:cNvPr>
          <p:cNvSpPr txBox="1">
            <a:spLocks noGrp="1"/>
          </p:cNvSpPr>
          <p:nvPr/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266AD82-8350-4404-8A39-39291B412618}" type="slidenum">
              <a:rPr lang="el-GR" sz="1200" b="0">
                <a:solidFill>
                  <a:schemeClr val="tx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l-GR" sz="1200" b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706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E1521-0F74-20BA-786F-4634AF90B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580C4D57-6A94-E1D0-B546-8C08999EF6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FD55249D-102A-BF81-06B9-FDE23E4F87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el-GR" sz="1000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68DB18-CAC9-9094-1BA7-A13777AD9287}"/>
              </a:ext>
            </a:extLst>
          </p:cNvPr>
          <p:cNvSpPr txBox="1">
            <a:spLocks noGrp="1"/>
          </p:cNvSpPr>
          <p:nvPr/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266AD82-8350-4404-8A39-39291B412618}" type="slidenum">
              <a:rPr lang="el-GR" sz="1200" b="0">
                <a:solidFill>
                  <a:schemeClr val="tx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l-GR" sz="1200" b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74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AAECA-FC93-17D0-94DA-5A37AF7CB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7939B6DA-DB38-66B8-1B9D-0A848B23D7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1147204E-775D-CA99-5C0A-94145863AB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8F12C-1A5B-F7DB-2542-4C024901B7DD}"/>
              </a:ext>
            </a:extLst>
          </p:cNvPr>
          <p:cNvSpPr txBox="1">
            <a:spLocks noGrp="1"/>
          </p:cNvSpPr>
          <p:nvPr/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6FBE6-C8F9-4355-B356-465D5A103863}" type="slidenum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79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B713C-75A3-359C-20C6-6CE13D3F4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86CB331B-F6F3-8102-2B88-DAF0D13B6D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AB074451-3A69-202D-9C4F-1AE3E30FB8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1DB58-CB41-A16A-8021-70184A8B1CAB}"/>
              </a:ext>
            </a:extLst>
          </p:cNvPr>
          <p:cNvSpPr txBox="1">
            <a:spLocks noGrp="1"/>
          </p:cNvSpPr>
          <p:nvPr/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6FBE6-C8F9-4355-B356-465D5A103863}" type="slidenum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410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6EF00-5D53-CBB0-D3C8-5C53EADB0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EA9D4244-BB77-812D-7281-12AFB9B88E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D91F8B3C-29C2-DD82-35A5-9D1E7C8340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BA3A7-79FD-03C9-B1AC-3967E29CFA1E}"/>
              </a:ext>
            </a:extLst>
          </p:cNvPr>
          <p:cNvSpPr txBox="1">
            <a:spLocks noGrp="1"/>
          </p:cNvSpPr>
          <p:nvPr/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6FBE6-C8F9-4355-B356-465D5A103863}" type="slidenum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95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84D05-F463-B926-E2EC-601878DB0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B9046FC0-6313-5D80-967F-EB6064D5E3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A2D711A6-35A0-B231-3F4D-4FDD8DCBCB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55771-5AF3-B337-8B54-B0B91F8A6FD4}"/>
              </a:ext>
            </a:extLst>
          </p:cNvPr>
          <p:cNvSpPr txBox="1">
            <a:spLocks noGrp="1"/>
          </p:cNvSpPr>
          <p:nvPr/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6FBE6-C8F9-4355-B356-465D5A103863}" type="slidenum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191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E5B37-F553-F6B1-089F-A1A2206F2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74E69602-1ECC-6DCD-7E38-16FAE41EA8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622E7C8F-4DA9-112D-3315-7875ADB5C2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235E6-9432-7026-E396-78D72039BAAC}"/>
              </a:ext>
            </a:extLst>
          </p:cNvPr>
          <p:cNvSpPr txBox="1">
            <a:spLocks noGrp="1"/>
          </p:cNvSpPr>
          <p:nvPr/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6FBE6-C8F9-4355-B356-465D5A103863}" type="slidenum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94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E742B-55F3-06B0-9C37-FBE925315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30D17E88-D574-EB89-3C8F-0FBF910AE6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3171AFCC-0910-9148-D6B4-5447DED4B9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888A9-6A49-5325-E72A-D8257CD73D44}"/>
              </a:ext>
            </a:extLst>
          </p:cNvPr>
          <p:cNvSpPr txBox="1">
            <a:spLocks noGrp="1"/>
          </p:cNvSpPr>
          <p:nvPr/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6FBE6-C8F9-4355-B356-465D5A103863}" type="slidenum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011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3B2B6-5ACE-ABC3-9447-408EE10FB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6A0075C9-BC46-B84A-8006-63C59FCF2F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B7C2242F-1976-4B07-4289-76BC152BFE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EE6D0-853B-BA47-5634-81B9EB5056AA}"/>
              </a:ext>
            </a:extLst>
          </p:cNvPr>
          <p:cNvSpPr txBox="1">
            <a:spLocks noGrp="1"/>
          </p:cNvSpPr>
          <p:nvPr/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6FBE6-C8F9-4355-B356-465D5A103863}" type="slidenum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06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024F8-BD68-140B-245B-3D1D99FCC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EDB62C61-F3CC-4B17-8AE0-2D40E73189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FC9D753A-5C30-CAE6-36FD-343AF86E1C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6A9A8-8E5C-4181-A020-05C0AAC6A0A9}"/>
              </a:ext>
            </a:extLst>
          </p:cNvPr>
          <p:cNvSpPr txBox="1">
            <a:spLocks noGrp="1"/>
          </p:cNvSpPr>
          <p:nvPr/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6FBE6-C8F9-4355-B356-465D5A103863}" type="slidenum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167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EEC2-A099-4761-9121-74246953E7A3}" type="datetime1">
              <a:rPr lang="el-GR"/>
              <a:pPr>
                <a:defRPr/>
              </a:pPr>
              <a:t>11/7/25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EA5F4-7D16-4FA0-850F-E3B3C029370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0558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F1D96-7939-42EB-BDB2-E89133422100}" type="datetime1">
              <a:rPr lang="el-GR"/>
              <a:pPr>
                <a:defRPr/>
              </a:pPr>
              <a:t>11/7/25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58D18-6768-4BC1-A45B-3965FD44566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8090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3CA60-23C5-46E7-B7DD-FEE0712FBC36}" type="datetime1">
              <a:rPr lang="el-GR"/>
              <a:pPr>
                <a:defRPr/>
              </a:pPr>
              <a:t>11/7/25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8D4A7-42F6-434E-AF45-F6D1C368A54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423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1A052-9483-40B7-97DB-488DD9DC7948}" type="datetime1">
              <a:rPr lang="el-GR"/>
              <a:pPr>
                <a:defRPr/>
              </a:pPr>
              <a:t>11/7/25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BE08E-C08B-4538-A9C3-C5358743134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6919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AF838-382C-414E-ACDF-64E8AF6E058D}" type="datetime1">
              <a:rPr lang="el-GR"/>
              <a:pPr>
                <a:defRPr/>
              </a:pPr>
              <a:t>11/7/25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E6801-D9E5-46B3-839F-2CB7F9D68B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0124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070B1-5709-4BEA-94BA-1ADFD51C1B2C}" type="datetime1">
              <a:rPr lang="el-GR"/>
              <a:pPr>
                <a:defRPr/>
              </a:pPr>
              <a:t>11/7/25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7FE12-E4D4-4FAC-A112-26776701CA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7299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4249C-1595-434D-8BBC-B6F9B991FC34}" type="datetime1">
              <a:rPr lang="el-GR"/>
              <a:pPr>
                <a:defRPr/>
              </a:pPr>
              <a:t>11/7/25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35D90-2A78-4F70-934C-122F96C3E3F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1887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FF82-2E09-4094-8496-A62A1C2DA024}" type="datetime1">
              <a:rPr lang="el-GR"/>
              <a:pPr>
                <a:defRPr/>
              </a:pPr>
              <a:t>11/7/25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8DE10-C397-4D2D-83E5-506730C2961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040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8EBE1-BE9C-4C35-8CF1-F7949D172794}" type="datetime1">
              <a:rPr lang="el-GR"/>
              <a:pPr>
                <a:defRPr/>
              </a:pPr>
              <a:t>11/7/25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E897E-95BF-4634-94E0-DFE4C64299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7115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66B2D-BB0D-4CC2-99BC-A07D6C5E47DF}" type="datetime1">
              <a:rPr lang="el-GR"/>
              <a:pPr>
                <a:defRPr/>
              </a:pPr>
              <a:t>11/7/25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9D299-7541-4259-8AF0-CE4F31F06BF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3536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6B34B-7B36-4008-B05E-E2CADEB9C08E}" type="datetime1">
              <a:rPr lang="el-GR"/>
              <a:pPr>
                <a:defRPr/>
              </a:pPr>
              <a:t>11/7/25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4D3F8-9B21-49FB-8506-A3EE2665FF0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6703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0"/>
              </a:spcBef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74BB17-8C7F-4AF0-9941-A72F5921619B}" type="datetime1">
              <a:rPr lang="el-GR"/>
              <a:pPr>
                <a:defRPr/>
              </a:pPr>
              <a:t>11/7/25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0"/>
              </a:spcBef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0"/>
              </a:spcBef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6130FE-06E5-42D4-8573-7909E03BCCD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890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ridgescholars.com/product/978-1-0364-4731-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hyperlink" Target="mailto:pkontakos@uclan.ac.uk" TargetMode="External"/><Relationship Id="rId4" Type="http://schemas.openxmlformats.org/officeDocument/2006/relationships/hyperlink" Target="https://www.linkedin.com/in/pdkontakos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87328553_Risk_Management_in_Sustainable_Foreign_Direct_Investment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researchgate.net/publication/387328400_Mechanisms_and_Tools_for_Financing_Sustainable_Investment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87327961_Sustainable_Foreign_Direct_Investments_Key_Trends_in_202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doi.org/10.1057/9781137031556_1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688508" cy="4525963"/>
          </a:xfrm>
        </p:spPr>
        <p:txBody>
          <a:bodyPr>
            <a:normAutofit fontScale="92500" lnSpcReduction="20000"/>
          </a:bodyPr>
          <a:lstStyle/>
          <a:p>
            <a:endParaRPr dirty="0"/>
          </a:p>
          <a:p>
            <a:r>
              <a:rPr lang="en-GB" dirty="0"/>
              <a:t>Global Investments, Sustainable Returns: Rethinking FDI Through the Lens of Sustainability and Intergenerational Equity</a:t>
            </a:r>
            <a:r>
              <a:rPr dirty="0"/>
              <a:t> </a:t>
            </a:r>
          </a:p>
          <a:p>
            <a:r>
              <a:rPr lang="en-US" dirty="0"/>
              <a:t>Dr Panagiotis Kontakos</a:t>
            </a:r>
            <a:endParaRPr dirty="0"/>
          </a:p>
          <a:p>
            <a:r>
              <a:rPr lang="en-US" dirty="0"/>
              <a:t>UCLan Cyprus</a:t>
            </a:r>
            <a:endParaRPr dirty="0"/>
          </a:p>
          <a:p>
            <a:r>
              <a:rPr lang="en-NL" dirty="0"/>
              <a:t>Date </a:t>
            </a:r>
            <a:r>
              <a:rPr lang="it-IT" dirty="0"/>
              <a:t>June 11–12, 2025</a:t>
            </a:r>
          </a:p>
          <a:p>
            <a:pPr marL="0" indent="0">
              <a:buNone/>
            </a:pPr>
            <a:endParaRPr dirty="0"/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F0483E66-02EB-2D47-9978-502A96BC75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6" t="31429" r="8640" b="30905"/>
          <a:stretch/>
        </p:blipFill>
        <p:spPr>
          <a:xfrm>
            <a:off x="48127" y="89998"/>
            <a:ext cx="5666874" cy="14819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F9DE64-E2CC-1480-5376-1D83C6C38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7422"/>
            <a:ext cx="5427995" cy="579079"/>
          </a:xfrm>
          <a:prstGeom prst="rect">
            <a:avLst/>
          </a:prstGeom>
        </p:spPr>
      </p:pic>
      <p:pic>
        <p:nvPicPr>
          <p:cNvPr id="14" name="Picture 13" descr="A blue and white logo&#10;&#10;AI-generated content may be incorrect.">
            <a:extLst>
              <a:ext uri="{FF2B5EF4-FFF2-40B4-BE49-F238E27FC236}">
                <a16:creationId xmlns:a16="http://schemas.microsoft.com/office/drawing/2014/main" id="{480F1121-7ABB-C7E0-CBAD-7D1B52FFD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812" y="2315908"/>
            <a:ext cx="1717496" cy="870489"/>
          </a:xfrm>
          <a:prstGeom prst="rect">
            <a:avLst/>
          </a:prstGeom>
        </p:spPr>
      </p:pic>
      <p:pic>
        <p:nvPicPr>
          <p:cNvPr id="16" name="Picture 15" descr="A black background with colorful text&#10;&#10;AI-generated content may be incorrect.">
            <a:extLst>
              <a:ext uri="{FF2B5EF4-FFF2-40B4-BE49-F238E27FC236}">
                <a16:creationId xmlns:a16="http://schemas.microsoft.com/office/drawing/2014/main" id="{29CEFB25-44A5-DA27-9F2D-24598C87BB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2646" y="1358949"/>
            <a:ext cx="1481725" cy="805070"/>
          </a:xfrm>
          <a:prstGeom prst="rect">
            <a:avLst/>
          </a:prstGeom>
        </p:spPr>
      </p:pic>
      <p:pic>
        <p:nvPicPr>
          <p:cNvPr id="18" name="Picture 17" descr="A logo with circles and text&#10;&#10;AI-generated content may be incorrect.">
            <a:extLst>
              <a:ext uri="{FF2B5EF4-FFF2-40B4-BE49-F238E27FC236}">
                <a16:creationId xmlns:a16="http://schemas.microsoft.com/office/drawing/2014/main" id="{3EEEE406-41B1-6EFB-5F01-FCC981B537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0115" y="4001201"/>
            <a:ext cx="2123394" cy="1295707"/>
          </a:xfrm>
          <a:prstGeom prst="rect">
            <a:avLst/>
          </a:prstGeom>
        </p:spPr>
      </p:pic>
      <p:pic>
        <p:nvPicPr>
          <p:cNvPr id="20" name="Picture 19" descr="A black and white logo&#10;&#10;AI-generated content may be incorrect.">
            <a:extLst>
              <a:ext uri="{FF2B5EF4-FFF2-40B4-BE49-F238E27FC236}">
                <a16:creationId xmlns:a16="http://schemas.microsoft.com/office/drawing/2014/main" id="{3AF33A69-AD88-6154-7E1A-27838B69A6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5429" y="1332110"/>
            <a:ext cx="1717496" cy="858748"/>
          </a:xfrm>
          <a:prstGeom prst="rect">
            <a:avLst/>
          </a:prstGeom>
        </p:spPr>
      </p:pic>
      <p:pic>
        <p:nvPicPr>
          <p:cNvPr id="22" name="Picture 21" descr="A blue and white logo with white sails&#10;&#10;AI-generated content may be incorrect.">
            <a:extLst>
              <a:ext uri="{FF2B5EF4-FFF2-40B4-BE49-F238E27FC236}">
                <a16:creationId xmlns:a16="http://schemas.microsoft.com/office/drawing/2014/main" id="{1BA01478-CFAB-AAB4-9A17-3AB39937A8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5135" y="2415750"/>
            <a:ext cx="1494900" cy="770647"/>
          </a:xfrm>
          <a:prstGeom prst="rect">
            <a:avLst/>
          </a:prstGeom>
        </p:spPr>
      </p:pic>
      <p:pic>
        <p:nvPicPr>
          <p:cNvPr id="24" name="Picture 23" descr="Several logos of different companies&#10;&#10;AI-generated content may be incorrect.">
            <a:extLst>
              <a:ext uri="{FF2B5EF4-FFF2-40B4-BE49-F238E27FC236}">
                <a16:creationId xmlns:a16="http://schemas.microsoft.com/office/drawing/2014/main" id="{608604E8-8F03-C77C-A513-F1865E89E18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9125" t="63128" r="12125" b="23556"/>
          <a:stretch/>
        </p:blipFill>
        <p:spPr>
          <a:xfrm>
            <a:off x="5618741" y="3482885"/>
            <a:ext cx="2966141" cy="573340"/>
          </a:xfrm>
          <a:prstGeom prst="rect">
            <a:avLst/>
          </a:prstGeom>
        </p:spPr>
      </p:pic>
      <p:pic>
        <p:nvPicPr>
          <p:cNvPr id="26" name="Picture 25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8C4ADC48-2EDB-7C47-F0AE-E429E7CF22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3377" y="6262792"/>
            <a:ext cx="2750623" cy="57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86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FA7AA-248B-AF65-0F94-CA48BDA52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A540FBD1-C7EF-093E-0A99-E3487C1304F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444500" indent="-444500" algn="l" eaLnBrk="1" hangingPunct="1"/>
            <a:r>
              <a:rPr lang="en-US" sz="3000" dirty="0">
                <a:solidFill>
                  <a:srgbClr val="FF6600"/>
                </a:solidFill>
                <a:latin typeface="Arial" charset="0"/>
                <a:cs typeface="Arial" charset="0"/>
              </a:rPr>
              <a:t>8</a:t>
            </a:r>
            <a:r>
              <a:rPr lang="el-GR" sz="3000" dirty="0">
                <a:solidFill>
                  <a:srgbClr val="FF6600"/>
                </a:solidFill>
                <a:latin typeface="Arial" charset="0"/>
                <a:cs typeface="Arial" charset="0"/>
              </a:rPr>
              <a:t>. </a:t>
            </a:r>
            <a:r>
              <a:rPr lang="en-US" sz="3000" dirty="0">
                <a:solidFill>
                  <a:srgbClr val="FF6600"/>
                </a:solidFill>
                <a:latin typeface="Arial" charset="0"/>
                <a:cs typeface="Arial" charset="0"/>
              </a:rPr>
              <a:t>Conclusion – A Call to Educators</a:t>
            </a:r>
            <a:br>
              <a:rPr lang="en-US" sz="3000" dirty="0">
                <a:solidFill>
                  <a:srgbClr val="FF6600"/>
                </a:solidFill>
                <a:latin typeface="Arial" charset="0"/>
                <a:cs typeface="Arial" charset="0"/>
              </a:rPr>
            </a:br>
            <a:endParaRPr lang="el-GR" sz="3400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sp>
        <p:nvSpPr>
          <p:cNvPr id="23554" name="Content Placeholder 4">
            <a:extLst>
              <a:ext uri="{FF2B5EF4-FFF2-40B4-BE49-F238E27FC236}">
                <a16:creationId xmlns:a16="http://schemas.microsoft.com/office/drawing/2014/main" id="{36C1BA73-67A2-B25E-44C4-9E4D4BCB111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214438"/>
            <a:ext cx="8229600" cy="4525962"/>
          </a:xfrm>
        </p:spPr>
        <p:txBody>
          <a:bodyPr/>
          <a:lstStyle/>
          <a:p>
            <a:pPr marL="0" indent="0" eaLnBrk="1" hangingPunct="1">
              <a:buClr>
                <a:srgbClr val="DA1804"/>
              </a:buClr>
              <a:buNone/>
            </a:pPr>
            <a:r>
              <a:rPr lang="en-US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Let’s shift the narrative:</a:t>
            </a:r>
          </a:p>
          <a:p>
            <a:pPr marL="0" indent="0" eaLnBrk="1" hangingPunct="1">
              <a:buClr>
                <a:srgbClr val="DA1804"/>
              </a:buClr>
              <a:buNone/>
            </a:pPr>
            <a:endParaRPr lang="en-US" sz="1200" b="1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eaLnBrk="1" hangingPunct="1">
              <a:buClr>
                <a:srgbClr val="DA1804"/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From FDI as a financial metric → to FDI as a pedagogical tool for global responsibility.</a:t>
            </a:r>
          </a:p>
          <a:p>
            <a:pPr eaLnBrk="1" hangingPunct="1">
              <a:buClr>
                <a:srgbClr val="DA1804"/>
              </a:buClr>
              <a:buFont typeface="Wingdings" pitchFamily="2" charset="2"/>
              <a:buChar char="q"/>
            </a:pPr>
            <a:endParaRPr lang="en-US" sz="24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eaLnBrk="1" hangingPunct="1">
              <a:buClr>
                <a:srgbClr val="DA1804"/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Business education must not only prepare students to manage investments—it must teach them to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reimagine their purpose.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194A2-3428-F75B-571C-8218F94EAFFD}"/>
              </a:ext>
            </a:extLst>
          </p:cNvPr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484630-7E11-4E4F-B6A9-14A813AAF065}" type="slidenum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910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E905F-21DE-29DD-E221-19EC07D1D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7B74D164-90CD-5FD7-8C3B-A73EC92BA75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444500" indent="-444500" algn="l" eaLnBrk="1" hangingPunct="1"/>
            <a:r>
              <a:rPr lang="en-US" sz="3000" dirty="0">
                <a:solidFill>
                  <a:srgbClr val="FF6600"/>
                </a:solidFill>
                <a:latin typeface="Arial" charset="0"/>
                <a:cs typeface="Arial" charset="0"/>
              </a:rPr>
              <a:t>9</a:t>
            </a:r>
            <a:r>
              <a:rPr lang="el-GR" sz="3000" dirty="0">
                <a:solidFill>
                  <a:srgbClr val="FF6600"/>
                </a:solidFill>
                <a:latin typeface="Arial" charset="0"/>
                <a:cs typeface="Arial" charset="0"/>
              </a:rPr>
              <a:t>. </a:t>
            </a:r>
            <a:r>
              <a:rPr lang="en-US" sz="3000" dirty="0">
                <a:solidFill>
                  <a:srgbClr val="FF6600"/>
                </a:solidFill>
                <a:latin typeface="Arial" charset="0"/>
                <a:cs typeface="Arial" charset="0"/>
              </a:rPr>
              <a:t>Thank You</a:t>
            </a:r>
            <a:br>
              <a:rPr lang="en-US" sz="3000" dirty="0">
                <a:solidFill>
                  <a:srgbClr val="FF6600"/>
                </a:solidFill>
                <a:latin typeface="Arial" charset="0"/>
                <a:cs typeface="Arial" charset="0"/>
              </a:rPr>
            </a:br>
            <a:endParaRPr lang="el-GR" sz="3400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sp>
        <p:nvSpPr>
          <p:cNvPr id="23554" name="Content Placeholder 4">
            <a:extLst>
              <a:ext uri="{FF2B5EF4-FFF2-40B4-BE49-F238E27FC236}">
                <a16:creationId xmlns:a16="http://schemas.microsoft.com/office/drawing/2014/main" id="{A6A21D19-46F1-6182-F7BD-D987254D6D3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214438"/>
            <a:ext cx="5378651" cy="4525962"/>
          </a:xfrm>
        </p:spPr>
        <p:txBody>
          <a:bodyPr/>
          <a:lstStyle/>
          <a:p>
            <a:pPr marL="0" indent="0" eaLnBrk="1" hangingPunct="1">
              <a:buClr>
                <a:srgbClr val="DA1804"/>
              </a:buClr>
              <a:buNone/>
            </a:pPr>
            <a:r>
              <a:rPr lang="en-US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📘 </a:t>
            </a: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Kontakos, P. (2025) </a:t>
            </a:r>
            <a:r>
              <a:rPr lang="en-US" sz="2400" i="1" dirty="0">
                <a:solidFill>
                  <a:srgbClr val="000099"/>
                </a:solidFill>
                <a:latin typeface="Arial" charset="0"/>
                <a:cs typeface="Arial" charset="0"/>
              </a:rPr>
              <a:t>Global Investments, Sustainable Returns: Navigating Sustainable FDI in a Changing World</a:t>
            </a: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. Newcastle upon Tyne: Cambridge Scholars Publishing.</a:t>
            </a:r>
          </a:p>
          <a:p>
            <a:pPr marL="0" indent="0" eaLnBrk="1" hangingPunct="1">
              <a:buClr>
                <a:srgbClr val="DA1804"/>
              </a:buClr>
              <a:buNone/>
            </a:pPr>
            <a:r>
              <a:rPr lang="en-US" sz="1400" dirty="0">
                <a:solidFill>
                  <a:srgbClr val="000099"/>
                </a:solidFill>
                <a:latin typeface="Arial" charset="0"/>
                <a:cs typeface="Arial" charset="0"/>
                <a:hlinkClick r:id="rId3"/>
              </a:rPr>
              <a:t>https://www.cambridgescholars.com/product/978-1-0364-4731-1</a:t>
            </a:r>
            <a:endParaRPr lang="en-US" sz="14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DA1804"/>
              </a:buClr>
              <a:buNone/>
            </a:pPr>
            <a:endParaRPr lang="en-US" sz="24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DA1804"/>
              </a:buClr>
              <a:buNone/>
            </a:pPr>
            <a:r>
              <a:rPr lang="en-US" sz="2200" dirty="0">
                <a:solidFill>
                  <a:srgbClr val="000099"/>
                </a:solidFill>
                <a:latin typeface="Arial" charset="0"/>
                <a:cs typeface="Arial" charset="0"/>
              </a:rPr>
              <a:t>LinkedIn Profile: </a:t>
            </a:r>
            <a:r>
              <a:rPr lang="en-US" sz="2200" dirty="0">
                <a:solidFill>
                  <a:srgbClr val="000099"/>
                </a:solidFill>
                <a:latin typeface="Arial" charset="0"/>
                <a:cs typeface="Arial" charset="0"/>
                <a:hlinkClick r:id="rId4"/>
              </a:rPr>
              <a:t>https://www.linkedin.com/in/pdkontakos/</a:t>
            </a:r>
            <a:r>
              <a:rPr lang="en-US" sz="2200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buClr>
                <a:srgbClr val="DA1804"/>
              </a:buClr>
              <a:buNone/>
            </a:pPr>
            <a:endParaRPr lang="en-US" sz="22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DA1804"/>
              </a:buClr>
              <a:buNone/>
            </a:pPr>
            <a:r>
              <a:rPr lang="en-US" sz="2200" dirty="0">
                <a:solidFill>
                  <a:srgbClr val="000099"/>
                </a:solidFill>
                <a:latin typeface="Arial" charset="0"/>
                <a:cs typeface="Arial" charset="0"/>
              </a:rPr>
              <a:t>Email: </a:t>
            </a:r>
            <a:r>
              <a:rPr lang="en-US" sz="2200" dirty="0">
                <a:solidFill>
                  <a:srgbClr val="000099"/>
                </a:solidFill>
                <a:latin typeface="Arial" charset="0"/>
                <a:cs typeface="Arial" charset="0"/>
                <a:hlinkClick r:id="rId5"/>
              </a:rPr>
              <a:t>pkontakos@uclan.ac.uk</a:t>
            </a:r>
            <a:endParaRPr lang="en-US" sz="22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DA1804"/>
              </a:buClr>
              <a:buNone/>
            </a:pPr>
            <a:endParaRPr lang="en-US" sz="24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DA1804"/>
              </a:buClr>
              <a:buNone/>
            </a:pP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#FDI #Sustainability #</a:t>
            </a:r>
            <a:r>
              <a:rPr lang="en-US" sz="2400" dirty="0" err="1">
                <a:solidFill>
                  <a:srgbClr val="000099"/>
                </a:solidFill>
                <a:latin typeface="Arial" charset="0"/>
                <a:cs typeface="Arial" charset="0"/>
              </a:rPr>
              <a:t>GlobalMinds</a:t>
            </a:r>
            <a:endParaRPr lang="en-US" sz="2400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4B7EF-7361-2251-0ADA-00E2D24F96D3}"/>
              </a:ext>
            </a:extLst>
          </p:cNvPr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484630-7E11-4E4F-B6A9-14A813AAF065}" type="slidenum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26" name="Picture 2" descr="Global Investments, Sustainable Returns: Navigating Sustainable FDI in a Changing World">
            <a:extLst>
              <a:ext uri="{FF2B5EF4-FFF2-40B4-BE49-F238E27FC236}">
                <a16:creationId xmlns:a16="http://schemas.microsoft.com/office/drawing/2014/main" id="{FDED62E5-2AEF-EFCF-DC09-0B5CEE7A8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750" y="1292495"/>
            <a:ext cx="2850949" cy="403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584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A51BC-2D58-E183-9165-A96560F90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>
            <a:extLst>
              <a:ext uri="{FF2B5EF4-FFF2-40B4-BE49-F238E27FC236}">
                <a16:creationId xmlns:a16="http://schemas.microsoft.com/office/drawing/2014/main" id="{CF927D1D-3DF7-CA0C-0350-34404A553A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400" dirty="0">
                <a:solidFill>
                  <a:schemeClr val="hlink"/>
                </a:solidFill>
                <a:latin typeface="Arial" charset="0"/>
                <a:cs typeface="Arial" charset="0"/>
              </a:rPr>
              <a:t>Bibliography</a:t>
            </a:r>
            <a:r>
              <a:rPr lang="en-US" sz="3400" dirty="0">
                <a:solidFill>
                  <a:srgbClr val="002060"/>
                </a:solidFill>
                <a:latin typeface="Arial" charset="0"/>
              </a:rPr>
              <a:t> </a:t>
            </a:r>
            <a:br>
              <a:rPr lang="en-US" sz="3400" dirty="0">
                <a:solidFill>
                  <a:srgbClr val="002060"/>
                </a:solidFill>
                <a:latin typeface="Arial" charset="0"/>
              </a:rPr>
            </a:br>
            <a:endParaRPr lang="el-GR" sz="34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0722" name="Content Placeholder 4">
            <a:extLst>
              <a:ext uri="{FF2B5EF4-FFF2-40B4-BE49-F238E27FC236}">
                <a16:creationId xmlns:a16="http://schemas.microsoft.com/office/drawing/2014/main" id="{1F08DBE6-773C-906D-A80C-E95771D8361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214438"/>
            <a:ext cx="8229600" cy="4525962"/>
          </a:xfrm>
        </p:spPr>
        <p:txBody>
          <a:bodyPr/>
          <a:lstStyle/>
          <a:p>
            <a:pPr algn="just" eaLnBrk="1" hangingPunct="1"/>
            <a:endParaRPr lang="en-US" sz="800" dirty="0">
              <a:solidFill>
                <a:srgbClr val="000099"/>
              </a:solidFill>
              <a:latin typeface="Arial" charset="0"/>
            </a:endParaRPr>
          </a:p>
          <a:p>
            <a:pPr algn="just" eaLnBrk="1" hangingPunct="1"/>
            <a:r>
              <a:rPr lang="en-US" sz="2000" dirty="0">
                <a:solidFill>
                  <a:srgbClr val="000099"/>
                </a:solidFill>
                <a:latin typeface="Arial" charset="0"/>
              </a:rPr>
              <a:t>Kontakos, P. (2025). </a:t>
            </a:r>
            <a:r>
              <a:rPr lang="en-US" sz="2000" i="1" dirty="0">
                <a:solidFill>
                  <a:srgbClr val="000099"/>
                </a:solidFill>
                <a:latin typeface="Arial" charset="0"/>
              </a:rPr>
              <a:t>Global Investments, Sustainable Returns: Navigating Sustainable FDI in a Changing World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. Newcastle upon Tyne: Cambridge Scholars Publishing. ISBN 978‑1‑0364‑4731‑1.</a:t>
            </a:r>
          </a:p>
          <a:p>
            <a:pPr algn="just" eaLnBrk="1" hangingPunct="1"/>
            <a:endParaRPr lang="en-US" sz="500" dirty="0">
              <a:solidFill>
                <a:srgbClr val="000099"/>
              </a:solidFill>
              <a:latin typeface="Arial" charset="0"/>
            </a:endParaRPr>
          </a:p>
          <a:p>
            <a:pPr algn="just" eaLnBrk="1" hangingPunct="1"/>
            <a:r>
              <a:rPr lang="en-US" sz="2000" dirty="0">
                <a:solidFill>
                  <a:srgbClr val="000099"/>
                </a:solidFill>
                <a:latin typeface="Arial" charset="0"/>
              </a:rPr>
              <a:t>Kontakos, P. (2025, forthcoming). </a:t>
            </a:r>
            <a:r>
              <a:rPr lang="en-US" sz="2000" i="1" dirty="0">
                <a:solidFill>
                  <a:srgbClr val="000099"/>
                </a:solidFill>
                <a:latin typeface="Arial" charset="0"/>
              </a:rPr>
              <a:t>Foreign Direct Investment in the Eastern Mediterranean: Sustainability and Cultural Alignment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. Newcastle upon Tyne: Cambridge Scholars Publishing.</a:t>
            </a:r>
          </a:p>
          <a:p>
            <a:pPr algn="just" eaLnBrk="1" hangingPunct="1"/>
            <a:endParaRPr lang="en-US" sz="500" dirty="0">
              <a:solidFill>
                <a:srgbClr val="000099"/>
              </a:solidFill>
              <a:latin typeface="Arial" charset="0"/>
            </a:endParaRPr>
          </a:p>
          <a:p>
            <a:pPr algn="just" eaLnBrk="1" hangingPunct="1"/>
            <a:r>
              <a:rPr lang="en-US" sz="2000" dirty="0">
                <a:solidFill>
                  <a:srgbClr val="000099"/>
                </a:solidFill>
                <a:latin typeface="Arial" charset="0"/>
              </a:rPr>
              <a:t>Kontakos, P. (2025, forthcoming). </a:t>
            </a:r>
            <a:r>
              <a:rPr lang="en-US" sz="2000" i="1" dirty="0">
                <a:solidFill>
                  <a:srgbClr val="000099"/>
                </a:solidFill>
                <a:latin typeface="Arial" charset="0"/>
              </a:rPr>
              <a:t>Regional Perspectives on Sustainable FDI: Trends, Challenges, and Strategic Pathways In Developed, Emerging, And Developing Economies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, </a:t>
            </a:r>
            <a:r>
              <a:rPr lang="en-US" sz="2000" i="1" dirty="0">
                <a:solidFill>
                  <a:srgbClr val="000099"/>
                </a:solidFill>
                <a:latin typeface="Arial" charset="0"/>
              </a:rPr>
              <a:t>New Economist / Novi </a:t>
            </a:r>
            <a:r>
              <a:rPr lang="en-US" sz="2000" i="1" dirty="0" err="1">
                <a:solidFill>
                  <a:srgbClr val="000099"/>
                </a:solidFill>
                <a:latin typeface="Arial" charset="0"/>
              </a:rPr>
              <a:t>Ekonomist</a:t>
            </a:r>
            <a:r>
              <a:rPr lang="en-US" sz="2000" i="1" dirty="0">
                <a:solidFill>
                  <a:srgbClr val="000099"/>
                </a:solidFill>
                <a:latin typeface="Arial" charset="0"/>
              </a:rPr>
              <a:t>.</a:t>
            </a:r>
          </a:p>
          <a:p>
            <a:pPr algn="just" eaLnBrk="1" hangingPunct="1"/>
            <a:endParaRPr lang="en-US" sz="500" dirty="0">
              <a:solidFill>
                <a:srgbClr val="000099"/>
              </a:solidFill>
              <a:latin typeface="Arial" charset="0"/>
            </a:endParaRPr>
          </a:p>
          <a:p>
            <a:pPr algn="just" eaLnBrk="1" hangingPunct="1"/>
            <a:r>
              <a:rPr lang="en-US" sz="2000" dirty="0">
                <a:solidFill>
                  <a:srgbClr val="000099"/>
                </a:solidFill>
                <a:latin typeface="Arial" charset="0"/>
              </a:rPr>
              <a:t>Kontakos, P. (2023). Economic challenges in a globally transitional era: contemporary perspectives, </a:t>
            </a:r>
            <a:r>
              <a:rPr lang="en-US" sz="2000" i="1" dirty="0">
                <a:solidFill>
                  <a:srgbClr val="000099"/>
                </a:solidFill>
                <a:latin typeface="Arial" charset="0"/>
              </a:rPr>
              <a:t>New Economist / Novi </a:t>
            </a:r>
            <a:r>
              <a:rPr lang="en-US" sz="2000" i="1" dirty="0" err="1">
                <a:solidFill>
                  <a:srgbClr val="000099"/>
                </a:solidFill>
                <a:latin typeface="Arial" charset="0"/>
              </a:rPr>
              <a:t>Ekonomist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, 17(34), pp. 41–48. doi:10.7251/NOEEN2334041K.</a:t>
            </a:r>
          </a:p>
          <a:p>
            <a:pPr algn="just" eaLnBrk="1" hangingPunct="1"/>
            <a:endParaRPr lang="en-US" sz="500" dirty="0">
              <a:solidFill>
                <a:srgbClr val="000099"/>
              </a:solidFill>
              <a:latin typeface="Arial" charset="0"/>
            </a:endParaRPr>
          </a:p>
          <a:p>
            <a:pPr algn="just" eaLnBrk="1" hangingPunct="1"/>
            <a:endParaRPr lang="en-US" sz="2000" dirty="0">
              <a:solidFill>
                <a:srgbClr val="000099"/>
              </a:solidFill>
              <a:latin typeface="Arial" charset="0"/>
            </a:endParaRPr>
          </a:p>
          <a:p>
            <a:pPr algn="just" eaLnBrk="1" hangingPunct="1"/>
            <a:endParaRPr lang="en-US" sz="2000" i="1" dirty="0">
              <a:solidFill>
                <a:srgbClr val="000099"/>
              </a:solidFill>
              <a:latin typeface="Arial" charset="0"/>
            </a:endParaRPr>
          </a:p>
          <a:p>
            <a:pPr algn="just" eaLnBrk="1" hangingPunct="1"/>
            <a:endParaRPr lang="en-US" sz="800" dirty="0">
              <a:solidFill>
                <a:srgbClr val="002060"/>
              </a:solidFill>
              <a:latin typeface="Arial" charset="0"/>
            </a:endParaRPr>
          </a:p>
          <a:p>
            <a:pPr algn="just" eaLnBrk="1" hangingPunct="1"/>
            <a:endParaRPr lang="en-US" sz="8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7961D-2A11-08C7-639F-F98047B4CBD5}"/>
              </a:ext>
            </a:extLst>
          </p:cNvPr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E7E1245-C47B-4EB6-8B98-8FB6BBABC9A0}" type="slidenum">
              <a:rPr lang="el-GR" sz="1200" b="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12</a:t>
            </a:fld>
            <a:endParaRPr lang="el-GR" sz="1200" b="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05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09EFE-51B2-9776-BF00-C98224E1F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>
            <a:extLst>
              <a:ext uri="{FF2B5EF4-FFF2-40B4-BE49-F238E27FC236}">
                <a16:creationId xmlns:a16="http://schemas.microsoft.com/office/drawing/2014/main" id="{389045CE-BE9C-CC8B-3EC8-5EDA0E5D93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400" dirty="0">
                <a:solidFill>
                  <a:schemeClr val="hlink"/>
                </a:solidFill>
                <a:latin typeface="Arial" charset="0"/>
                <a:cs typeface="Arial" charset="0"/>
              </a:rPr>
              <a:t>Bibliography </a:t>
            </a:r>
            <a:r>
              <a:rPr lang="en-US" sz="3400" i="1" dirty="0">
                <a:solidFill>
                  <a:schemeClr val="hlink"/>
                </a:solidFill>
                <a:latin typeface="Arial" charset="0"/>
                <a:cs typeface="Arial" charset="0"/>
              </a:rPr>
              <a:t>(cont.)</a:t>
            </a:r>
            <a:r>
              <a:rPr lang="en-US" sz="3400" dirty="0">
                <a:solidFill>
                  <a:srgbClr val="002060"/>
                </a:solidFill>
                <a:latin typeface="Arial" charset="0"/>
              </a:rPr>
              <a:t> </a:t>
            </a:r>
            <a:br>
              <a:rPr lang="en-US" sz="3400" dirty="0">
                <a:solidFill>
                  <a:srgbClr val="002060"/>
                </a:solidFill>
                <a:latin typeface="Arial" charset="0"/>
              </a:rPr>
            </a:br>
            <a:endParaRPr lang="el-GR" sz="34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0722" name="Content Placeholder 4">
            <a:extLst>
              <a:ext uri="{FF2B5EF4-FFF2-40B4-BE49-F238E27FC236}">
                <a16:creationId xmlns:a16="http://schemas.microsoft.com/office/drawing/2014/main" id="{D43AFD54-F4A2-C8BD-3402-7E86EB4133D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214438"/>
            <a:ext cx="8229600" cy="4525962"/>
          </a:xfrm>
        </p:spPr>
        <p:txBody>
          <a:bodyPr/>
          <a:lstStyle/>
          <a:p>
            <a:pPr algn="just" eaLnBrk="1" hangingPunct="1"/>
            <a:endParaRPr lang="en-US" sz="800" dirty="0">
              <a:solidFill>
                <a:srgbClr val="000099"/>
              </a:solidFill>
              <a:latin typeface="Arial" charset="0"/>
            </a:endParaRPr>
          </a:p>
          <a:p>
            <a:pPr algn="just" eaLnBrk="1" hangingPunct="1"/>
            <a:r>
              <a:rPr lang="en-US" sz="2000" dirty="0">
                <a:solidFill>
                  <a:srgbClr val="000099"/>
                </a:solidFill>
                <a:latin typeface="Arial" charset="0"/>
              </a:rPr>
              <a:t>Kontakos, P. (2024). </a:t>
            </a:r>
            <a:r>
              <a:rPr lang="en-US" sz="2000" i="1" dirty="0">
                <a:solidFill>
                  <a:srgbClr val="000099"/>
                </a:solidFill>
                <a:latin typeface="Arial" charset="0"/>
              </a:rPr>
              <a:t>Risk Management in Sustainable Foreign Direct Investments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. Paper presented at the </a:t>
            </a:r>
            <a:r>
              <a:rPr lang="en-US" sz="2000" i="1" dirty="0">
                <a:solidFill>
                  <a:srgbClr val="000099"/>
                </a:solidFill>
                <a:latin typeface="Arial" charset="0"/>
              </a:rPr>
              <a:t>ICIB 2024: Trends in Sustainable International Business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Zuyd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University of Applied Sciences, Maastricht, Netherlands, 27 September. Available at: </a:t>
            </a:r>
            <a:r>
              <a:rPr lang="en-US" sz="2000" dirty="0">
                <a:solidFill>
                  <a:srgbClr val="000099"/>
                </a:solidFill>
                <a:latin typeface="Arial" charset="0"/>
                <a:hlinkClick r:id="rId3"/>
              </a:rPr>
              <a:t>https://www.researchgate.net/publication/387328553_Risk_Management_in_Sustainable_Foreign_Direct_Investments</a:t>
            </a:r>
            <a:endParaRPr lang="en-US" sz="2000" dirty="0">
              <a:solidFill>
                <a:srgbClr val="000099"/>
              </a:solidFill>
              <a:latin typeface="Arial" charset="0"/>
            </a:endParaRPr>
          </a:p>
          <a:p>
            <a:pPr algn="just" eaLnBrk="1" hangingPunct="1"/>
            <a:endParaRPr lang="en-US" sz="500" dirty="0">
              <a:solidFill>
                <a:srgbClr val="000099"/>
              </a:solidFill>
              <a:latin typeface="Arial" charset="0"/>
            </a:endParaRPr>
          </a:p>
          <a:p>
            <a:pPr algn="just" eaLnBrk="1" hangingPunct="1"/>
            <a:r>
              <a:rPr lang="en-US" sz="2000" dirty="0">
                <a:solidFill>
                  <a:srgbClr val="000099"/>
                </a:solidFill>
                <a:latin typeface="Arial" charset="0"/>
              </a:rPr>
              <a:t>Kontakos, P. (2024). </a:t>
            </a:r>
            <a:r>
              <a:rPr lang="en-US" sz="2000" i="1" dirty="0">
                <a:solidFill>
                  <a:srgbClr val="000099"/>
                </a:solidFill>
                <a:latin typeface="Arial" charset="0"/>
              </a:rPr>
              <a:t>Mechanisms and Tools for Financing Sustainable Investments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. Paper presented at the </a:t>
            </a:r>
            <a:r>
              <a:rPr lang="en-US" sz="2000" i="1" dirty="0">
                <a:solidFill>
                  <a:srgbClr val="000099"/>
                </a:solidFill>
                <a:latin typeface="Arial" charset="0"/>
              </a:rPr>
              <a:t>ICIB 2024: Trends in Sustainable International Business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Zuyd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University of Applied Sciences, Maastricht, Netherlands, 27 September. Available at: </a:t>
            </a:r>
            <a:r>
              <a:rPr lang="en-US" sz="2000" dirty="0">
                <a:solidFill>
                  <a:srgbClr val="000099"/>
                </a:solidFill>
                <a:latin typeface="Arial" charset="0"/>
                <a:hlinkClick r:id="rId4"/>
              </a:rPr>
              <a:t>https://www.researchgate.net/publication/387328400_Mechanisms_and_Tools_for_Financing_Sustainable_Investments</a:t>
            </a:r>
            <a:endParaRPr lang="en-US" sz="2000" dirty="0">
              <a:solidFill>
                <a:srgbClr val="000099"/>
              </a:solidFill>
              <a:latin typeface="Arial" charset="0"/>
            </a:endParaRPr>
          </a:p>
          <a:p>
            <a:pPr algn="just" eaLnBrk="1" hangingPunct="1"/>
            <a:endParaRPr lang="en-US" sz="2000" dirty="0">
              <a:solidFill>
                <a:srgbClr val="000099"/>
              </a:solidFill>
              <a:latin typeface="Arial" charset="0"/>
            </a:endParaRPr>
          </a:p>
          <a:p>
            <a:pPr marL="0" indent="0" algn="just" eaLnBrk="1" hangingPunct="1">
              <a:buNone/>
            </a:pPr>
            <a:endParaRPr lang="en-US" sz="800" dirty="0">
              <a:solidFill>
                <a:srgbClr val="002060"/>
              </a:solidFill>
              <a:latin typeface="Arial" charset="0"/>
            </a:endParaRPr>
          </a:p>
          <a:p>
            <a:pPr algn="just" eaLnBrk="1" hangingPunct="1"/>
            <a:endParaRPr lang="en-US" sz="8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E314C-3942-B294-FF10-AC8E24BDF274}"/>
              </a:ext>
            </a:extLst>
          </p:cNvPr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E7E1245-C47B-4EB6-8B98-8FB6BBABC9A0}" type="slidenum">
              <a:rPr lang="el-GR" sz="1200" b="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13</a:t>
            </a:fld>
            <a:endParaRPr lang="el-GR" sz="1200" b="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10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326F7-4BB5-E7FE-D007-B6CFD222F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>
            <a:extLst>
              <a:ext uri="{FF2B5EF4-FFF2-40B4-BE49-F238E27FC236}">
                <a16:creationId xmlns:a16="http://schemas.microsoft.com/office/drawing/2014/main" id="{FBA8B033-8B85-F359-7709-948166CB14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400" dirty="0">
                <a:solidFill>
                  <a:schemeClr val="hlink"/>
                </a:solidFill>
                <a:latin typeface="Arial" charset="0"/>
                <a:cs typeface="Arial" charset="0"/>
              </a:rPr>
              <a:t>Bibliography</a:t>
            </a:r>
            <a:r>
              <a:rPr lang="en-US" sz="3400" dirty="0">
                <a:solidFill>
                  <a:srgbClr val="002060"/>
                </a:solidFill>
                <a:latin typeface="Arial" charset="0"/>
              </a:rPr>
              <a:t> </a:t>
            </a:r>
            <a:br>
              <a:rPr lang="en-US" sz="3400" dirty="0">
                <a:solidFill>
                  <a:srgbClr val="002060"/>
                </a:solidFill>
                <a:latin typeface="Arial" charset="0"/>
              </a:rPr>
            </a:br>
            <a:endParaRPr lang="el-GR" sz="34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0722" name="Content Placeholder 4">
            <a:extLst>
              <a:ext uri="{FF2B5EF4-FFF2-40B4-BE49-F238E27FC236}">
                <a16:creationId xmlns:a16="http://schemas.microsoft.com/office/drawing/2014/main" id="{B4A9DA32-EC34-EE19-7196-C41BA286622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214438"/>
            <a:ext cx="8229600" cy="4525962"/>
          </a:xfrm>
        </p:spPr>
        <p:txBody>
          <a:bodyPr/>
          <a:lstStyle/>
          <a:p>
            <a:pPr algn="just" eaLnBrk="1" hangingPunct="1"/>
            <a:endParaRPr lang="en-US" sz="800" dirty="0">
              <a:solidFill>
                <a:srgbClr val="000099"/>
              </a:solidFill>
              <a:latin typeface="Arial" charset="0"/>
            </a:endParaRPr>
          </a:p>
          <a:p>
            <a:pPr algn="just" eaLnBrk="1" hangingPunct="1"/>
            <a:endParaRPr lang="en-US" sz="500" dirty="0">
              <a:solidFill>
                <a:srgbClr val="000099"/>
              </a:solidFill>
              <a:latin typeface="Arial" charset="0"/>
            </a:endParaRPr>
          </a:p>
          <a:p>
            <a:pPr algn="just" eaLnBrk="1" hangingPunct="1"/>
            <a:r>
              <a:rPr lang="en-US" sz="2000" i="1" dirty="0">
                <a:solidFill>
                  <a:srgbClr val="000099"/>
                </a:solidFill>
                <a:latin typeface="Arial" charset="0"/>
              </a:rPr>
              <a:t>Kontakos, P. (2024). Sustainable Foreign Direct Investments: Key Trends in 2024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. Paper presented at the </a:t>
            </a:r>
            <a:r>
              <a:rPr lang="en-US" sz="2000" i="1" dirty="0">
                <a:solidFill>
                  <a:srgbClr val="000099"/>
                </a:solidFill>
                <a:latin typeface="Arial" charset="0"/>
              </a:rPr>
              <a:t>Nepal Global South Summit – GSFN Annual Conference 2024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, Kathmandu, 18–20 December 2024. Available at: </a:t>
            </a:r>
            <a:r>
              <a:rPr lang="en-US" sz="2000" dirty="0">
                <a:solidFill>
                  <a:srgbClr val="000099"/>
                </a:solidFill>
                <a:latin typeface="Arial" charset="0"/>
                <a:hlinkClick r:id="rId3"/>
              </a:rPr>
              <a:t>https://www.researchgate.net/publication/387327961_Sustainable_Foreign_Direct_Investments_Key_Trends_in_2024</a:t>
            </a:r>
            <a:endParaRPr lang="en-US" sz="2000" dirty="0">
              <a:solidFill>
                <a:srgbClr val="000099"/>
              </a:solidFill>
              <a:latin typeface="Arial" charset="0"/>
            </a:endParaRPr>
          </a:p>
          <a:p>
            <a:pPr algn="just" eaLnBrk="1" hangingPunct="1"/>
            <a:r>
              <a:rPr lang="en-US" sz="2000" dirty="0">
                <a:solidFill>
                  <a:srgbClr val="000099"/>
                </a:solidFill>
                <a:latin typeface="Arial" charset="0"/>
              </a:rPr>
              <a:t>Karayianni, E., Kontakos, P., Bitzenis, A. and Sergi, A. (2023). Cypriot Diaspora Direct Investment Patterns in times of Financial Crisis, </a:t>
            </a:r>
            <a:r>
              <a:rPr lang="en-US" sz="2000" i="1" dirty="0">
                <a:solidFill>
                  <a:srgbClr val="000099"/>
                </a:solidFill>
                <a:latin typeface="Arial" charset="0"/>
              </a:rPr>
              <a:t>Journal of East-West Business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, 29(3), pp. 285–306. doi:10.1080/10669868.2023.2198514 </a:t>
            </a:r>
          </a:p>
          <a:p>
            <a:pPr algn="just" eaLnBrk="1" hangingPunct="1"/>
            <a:endParaRPr lang="en-US" sz="500" dirty="0">
              <a:solidFill>
                <a:srgbClr val="000099"/>
              </a:solidFill>
              <a:latin typeface="Arial" charset="0"/>
            </a:endParaRPr>
          </a:p>
          <a:p>
            <a:pPr algn="just" eaLnBrk="1" hangingPunct="1"/>
            <a:r>
              <a:rPr lang="en-US" sz="2000" dirty="0">
                <a:solidFill>
                  <a:srgbClr val="000099"/>
                </a:solidFill>
                <a:latin typeface="Arial" charset="0"/>
              </a:rPr>
              <a:t>Kontakos, P. (2012). Foreign Direct Investment in Perspective: Evidence from Mergers and Acquisitions in the Turkish Banking Sector. In: </a:t>
            </a:r>
            <a:r>
              <a:rPr lang="en-US" sz="2000" i="1" dirty="0">
                <a:solidFill>
                  <a:srgbClr val="000099"/>
                </a:solidFill>
                <a:latin typeface="Arial" charset="0"/>
              </a:rPr>
              <a:t>Bitzenis, A., Vlachos, V.A., Papadimitriou, P. (eds) Mergers and Acquisitions as the Pillar of Foreign Direct Investment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. Palgrave Macmillan, New York. </a:t>
            </a:r>
            <a:r>
              <a:rPr lang="en-US" sz="2000" dirty="0">
                <a:solidFill>
                  <a:srgbClr val="000099"/>
                </a:solidFill>
                <a:latin typeface="Arial" charset="0"/>
                <a:hlinkClick r:id="rId4"/>
              </a:rPr>
              <a:t>https://doi.org/10.1057/9781137031556_13</a:t>
            </a:r>
            <a:endParaRPr lang="en-US" sz="2000" dirty="0">
              <a:solidFill>
                <a:srgbClr val="000099"/>
              </a:solidFill>
              <a:latin typeface="Arial" charset="0"/>
            </a:endParaRPr>
          </a:p>
          <a:p>
            <a:pPr algn="just" eaLnBrk="1" hangingPunct="1"/>
            <a:endParaRPr lang="en-US" sz="2000" dirty="0">
              <a:solidFill>
                <a:srgbClr val="000099"/>
              </a:solidFill>
              <a:latin typeface="Arial" charset="0"/>
            </a:endParaRPr>
          </a:p>
          <a:p>
            <a:pPr algn="just" eaLnBrk="1" hangingPunct="1"/>
            <a:endParaRPr lang="en-US" sz="2000" dirty="0">
              <a:solidFill>
                <a:srgbClr val="000099"/>
              </a:solidFill>
              <a:latin typeface="Arial" charset="0"/>
            </a:endParaRPr>
          </a:p>
          <a:p>
            <a:pPr algn="just" eaLnBrk="1" hangingPunct="1"/>
            <a:endParaRPr lang="en-US" sz="8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27479-2224-96F9-C391-02CEE4B260C7}"/>
              </a:ext>
            </a:extLst>
          </p:cNvPr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E7E1245-C47B-4EB6-8B98-8FB6BBABC9A0}" type="slidenum">
              <a:rPr lang="el-GR" sz="1200" b="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14</a:t>
            </a:fld>
            <a:endParaRPr lang="el-GR" sz="1200" b="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73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444500" indent="-444500" algn="l" eaLnBrk="1" hangingPunct="1"/>
            <a:r>
              <a:rPr lang="en-US" sz="3000" dirty="0">
                <a:solidFill>
                  <a:srgbClr val="FF6600"/>
                </a:solidFill>
                <a:latin typeface="Arial" charset="0"/>
                <a:cs typeface="Arial" charset="0"/>
              </a:rPr>
              <a:t>1</a:t>
            </a:r>
            <a:r>
              <a:rPr lang="el-GR" sz="3000" dirty="0">
                <a:solidFill>
                  <a:srgbClr val="FF6600"/>
                </a:solidFill>
                <a:latin typeface="Arial" charset="0"/>
                <a:cs typeface="Arial" charset="0"/>
              </a:rPr>
              <a:t>. </a:t>
            </a:r>
            <a:r>
              <a:rPr lang="en-US" sz="3000" dirty="0">
                <a:solidFill>
                  <a:srgbClr val="FF6600"/>
                </a:solidFill>
                <a:latin typeface="Arial" charset="0"/>
                <a:cs typeface="Arial" charset="0"/>
              </a:rPr>
              <a:t>Why FDI and Education?</a:t>
            </a:r>
            <a:br>
              <a:rPr lang="el-GR" sz="3400" dirty="0">
                <a:solidFill>
                  <a:srgbClr val="FF6600"/>
                </a:solidFill>
                <a:latin typeface="Arial" charset="0"/>
                <a:cs typeface="Arial" charset="0"/>
              </a:rPr>
            </a:br>
            <a:endParaRPr lang="el-GR" sz="3400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sp>
        <p:nvSpPr>
          <p:cNvPr id="23554" name="Content Placeholder 4"/>
          <p:cNvSpPr>
            <a:spLocks noGrp="1"/>
          </p:cNvSpPr>
          <p:nvPr>
            <p:ph idx="4294967295"/>
          </p:nvPr>
        </p:nvSpPr>
        <p:spPr>
          <a:xfrm>
            <a:off x="457200" y="1214438"/>
            <a:ext cx="8229600" cy="4525962"/>
          </a:xfrm>
        </p:spPr>
        <p:txBody>
          <a:bodyPr/>
          <a:lstStyle/>
          <a:p>
            <a:pPr algn="just" eaLnBrk="1" hangingPunct="1">
              <a:buClr>
                <a:srgbClr val="DA1804"/>
              </a:buClr>
              <a:buFont typeface="Wingdings" pitchFamily="2" charset="2"/>
              <a:buChar char="q"/>
            </a:pPr>
            <a:r>
              <a:rPr lang="en-US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Foreign Direct Investment (FDI) </a:t>
            </a: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has long been associated with economic growth and globalisation.</a:t>
            </a:r>
          </a:p>
          <a:p>
            <a:pPr algn="just" eaLnBrk="1" hangingPunct="1">
              <a:buClr>
                <a:srgbClr val="DA1804"/>
              </a:buClr>
              <a:buFont typeface="Wingdings" pitchFamily="2" charset="2"/>
              <a:buChar char="q"/>
            </a:pPr>
            <a:endParaRPr lang="en-US" sz="24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just" eaLnBrk="1" hangingPunct="1">
              <a:buClr>
                <a:srgbClr val="DA1804"/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But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FDI is no longer just a financial decision</a:t>
            </a: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—it’s a socio-environmental commitment.</a:t>
            </a:r>
          </a:p>
          <a:p>
            <a:pPr algn="just" eaLnBrk="1" hangingPunct="1">
              <a:buClr>
                <a:srgbClr val="DA1804"/>
              </a:buClr>
              <a:buFont typeface="Wingdings" pitchFamily="2" charset="2"/>
              <a:buChar char="q"/>
            </a:pPr>
            <a:endParaRPr lang="en-US" sz="24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just" eaLnBrk="1" hangingPunct="1">
              <a:buClr>
                <a:srgbClr val="DA1804"/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Education must adapt to this new global reality.</a:t>
            </a:r>
          </a:p>
          <a:p>
            <a:pPr algn="just" eaLnBrk="1" hangingPunct="1">
              <a:buClr>
                <a:srgbClr val="DA1804"/>
              </a:buClr>
              <a:buFont typeface="Wingdings" pitchFamily="2" charset="2"/>
              <a:buChar char="q"/>
            </a:pPr>
            <a:endParaRPr lang="en-US" sz="24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lvl="1" algn="just" eaLnBrk="1" hangingPunct="1">
              <a:buClr>
                <a:srgbClr val="FF6600"/>
              </a:buClr>
              <a:buFont typeface="Wingdings" pitchFamily="2" charset="2"/>
              <a:buChar char="§"/>
            </a:pPr>
            <a:r>
              <a:rPr lang="en-US" sz="2400" i="1" dirty="0">
                <a:solidFill>
                  <a:srgbClr val="0070C0"/>
                </a:solidFill>
                <a:latin typeface="Arial" charset="0"/>
                <a:cs typeface="Arial" charset="0"/>
              </a:rPr>
              <a:t>Key Idea</a:t>
            </a:r>
            <a:r>
              <a:rPr lang="en-US" sz="2400" dirty="0">
                <a:solidFill>
                  <a:srgbClr val="0070C0"/>
                </a:solidFill>
                <a:latin typeface="Arial" charset="0"/>
                <a:cs typeface="Arial" charset="0"/>
              </a:rPr>
              <a:t>: </a:t>
            </a: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We must teach students to </a:t>
            </a:r>
            <a:r>
              <a:rPr lang="en-US" sz="2400" i="1" dirty="0">
                <a:solidFill>
                  <a:srgbClr val="000099"/>
                </a:solidFill>
                <a:latin typeface="Arial" charset="0"/>
                <a:cs typeface="Arial" charset="0"/>
              </a:rPr>
              <a:t>critically engage with capital flows</a:t>
            </a: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 through the lens of sustainability, ethics, and long-term societal value.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484630-7E11-4E4F-B6A9-14A813AAF065}" type="slidenum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B58F-4452-397C-DAD9-6621731E4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B6D9F69C-EB7D-1B64-ADDD-F826BC42E97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444500" indent="-444500" algn="l" eaLnBrk="1" hangingPunct="1"/>
            <a:r>
              <a:rPr lang="en-US" sz="3000" dirty="0">
                <a:solidFill>
                  <a:srgbClr val="FF6600"/>
                </a:solidFill>
                <a:latin typeface="Arial" charset="0"/>
                <a:cs typeface="Arial" charset="0"/>
              </a:rPr>
              <a:t>2</a:t>
            </a:r>
            <a:r>
              <a:rPr lang="el-GR" sz="3000" dirty="0">
                <a:solidFill>
                  <a:srgbClr val="FF6600"/>
                </a:solidFill>
                <a:latin typeface="Arial" charset="0"/>
                <a:cs typeface="Arial" charset="0"/>
              </a:rPr>
              <a:t>. </a:t>
            </a:r>
            <a:r>
              <a:rPr lang="en-US" sz="3000" dirty="0">
                <a:solidFill>
                  <a:srgbClr val="FF6600"/>
                </a:solidFill>
                <a:latin typeface="Arial" charset="0"/>
                <a:cs typeface="Arial" charset="0"/>
              </a:rPr>
              <a:t>Defining Sustainable FDI (SFDI)</a:t>
            </a:r>
            <a:br>
              <a:rPr lang="en-US" sz="3000" dirty="0">
                <a:solidFill>
                  <a:srgbClr val="FF6600"/>
                </a:solidFill>
                <a:latin typeface="Arial" charset="0"/>
                <a:cs typeface="Arial" charset="0"/>
              </a:rPr>
            </a:br>
            <a:endParaRPr lang="el-GR" sz="3400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sp>
        <p:nvSpPr>
          <p:cNvPr id="23554" name="Content Placeholder 4">
            <a:extLst>
              <a:ext uri="{FF2B5EF4-FFF2-40B4-BE49-F238E27FC236}">
                <a16:creationId xmlns:a16="http://schemas.microsoft.com/office/drawing/2014/main" id="{382454DC-A315-FB46-049B-D83248F08B4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214438"/>
            <a:ext cx="8229600" cy="4525962"/>
          </a:xfrm>
        </p:spPr>
        <p:txBody>
          <a:bodyPr/>
          <a:lstStyle/>
          <a:p>
            <a:pPr algn="just" eaLnBrk="1" hangingPunct="1">
              <a:buClr>
                <a:srgbClr val="DA1804"/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Investment that generates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financial returns </a:t>
            </a: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while also creating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positive social and environmental impacts</a:t>
            </a: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.</a:t>
            </a:r>
          </a:p>
          <a:p>
            <a:pPr algn="just" eaLnBrk="1" hangingPunct="1">
              <a:buClr>
                <a:srgbClr val="DA1804"/>
              </a:buClr>
              <a:buFont typeface="Wingdings" pitchFamily="2" charset="2"/>
              <a:buChar char="q"/>
            </a:pPr>
            <a:endParaRPr lang="en-US" sz="24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just" eaLnBrk="1" hangingPunct="1">
              <a:buClr>
                <a:srgbClr val="DA1804"/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Aligns with the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UN Sustainable Development Goals </a:t>
            </a: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and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ESG frameworks</a:t>
            </a: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.</a:t>
            </a:r>
          </a:p>
          <a:p>
            <a:pPr marL="0" indent="0" algn="just" eaLnBrk="1" hangingPunct="1">
              <a:buClr>
                <a:srgbClr val="DA1804"/>
              </a:buClr>
              <a:buNone/>
            </a:pPr>
            <a:endParaRPr lang="en-US" sz="24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0" indent="0" algn="just" eaLnBrk="1" hangingPunct="1">
              <a:buClr>
                <a:srgbClr val="DA1804"/>
              </a:buClr>
              <a:buNone/>
            </a:pPr>
            <a:endParaRPr lang="en-US" sz="24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0" indent="0" algn="just" eaLnBrk="1" hangingPunct="1">
              <a:buClr>
                <a:srgbClr val="DA1804"/>
              </a:buClr>
              <a:buNone/>
            </a:pPr>
            <a:endParaRPr lang="en-US" sz="24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lvl="1" eaLnBrk="1" hangingPunct="1">
              <a:buClr>
                <a:srgbClr val="FF6600"/>
              </a:buClr>
              <a:buFont typeface="Wingdings" pitchFamily="2" charset="2"/>
              <a:buChar char="§"/>
            </a:pPr>
            <a:r>
              <a:rPr lang="en-US" sz="2400" i="1" dirty="0">
                <a:solidFill>
                  <a:srgbClr val="0070C0"/>
                </a:solidFill>
                <a:latin typeface="Arial" charset="0"/>
                <a:cs typeface="Arial" charset="0"/>
              </a:rPr>
              <a:t>“Sustainable FDI is </a:t>
            </a:r>
          </a:p>
          <a:p>
            <a:pPr marL="457200" lvl="1" indent="0" eaLnBrk="1" hangingPunct="1">
              <a:buClr>
                <a:srgbClr val="FF6600"/>
              </a:buClr>
              <a:buNone/>
            </a:pPr>
            <a:r>
              <a:rPr lang="en-US" sz="2400" i="1" dirty="0">
                <a:solidFill>
                  <a:srgbClr val="0070C0"/>
                </a:solidFill>
                <a:latin typeface="Arial" charset="0"/>
                <a:cs typeface="Arial" charset="0"/>
              </a:rPr>
              <a:t>no longer optional; </a:t>
            </a:r>
          </a:p>
          <a:p>
            <a:pPr marL="457200" lvl="1" indent="0" eaLnBrk="1" hangingPunct="1">
              <a:buClr>
                <a:srgbClr val="FF6600"/>
              </a:buClr>
              <a:buNone/>
            </a:pPr>
            <a:r>
              <a:rPr lang="en-US" sz="2400" i="1" dirty="0">
                <a:solidFill>
                  <a:srgbClr val="0070C0"/>
                </a:solidFill>
                <a:latin typeface="Arial" charset="0"/>
                <a:cs typeface="Arial" charset="0"/>
              </a:rPr>
              <a:t>it is imperative.”</a:t>
            </a:r>
            <a:endParaRPr lang="en-US" sz="2400" i="1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0F308-9F2E-437C-D314-13654C727C10}"/>
              </a:ext>
            </a:extLst>
          </p:cNvPr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484630-7E11-4E4F-B6A9-14A813AAF065}" type="slidenum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" name="Picture 1" descr="A diagram of a diagram of the sustainable development&#10;&#10;Description automatically generated">
            <a:extLst>
              <a:ext uri="{FF2B5EF4-FFF2-40B4-BE49-F238E27FC236}">
                <a16:creationId xmlns:a16="http://schemas.microsoft.com/office/drawing/2014/main" id="{DE7E27C3-5ADD-5556-5F06-DF64AF6FC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07" y="3127770"/>
            <a:ext cx="4415883" cy="30878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676792-F2A8-342A-DE54-D6CAC84CE8FC}"/>
              </a:ext>
            </a:extLst>
          </p:cNvPr>
          <p:cNvSpPr txBox="1"/>
          <p:nvPr/>
        </p:nvSpPr>
        <p:spPr>
          <a:xfrm>
            <a:off x="4181704" y="6211669"/>
            <a:ext cx="44158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Fig. 1: </a:t>
            </a:r>
            <a:r>
              <a:rPr lang="en-US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Dimensions of Sustainable FDI</a:t>
            </a:r>
            <a:r>
              <a:rPr lang="en-GR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Source: Kontakos (2025)</a:t>
            </a:r>
            <a:endParaRPr lang="en-GR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331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B5A3C-9AF4-23F4-2EC2-43DF84DE2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822D0017-7291-EB6A-A6EA-1D803D01CD9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444500" indent="-444500" algn="l" eaLnBrk="1" hangingPunct="1"/>
            <a:r>
              <a:rPr lang="en-US" sz="3000" dirty="0">
                <a:solidFill>
                  <a:srgbClr val="FF6600"/>
                </a:solidFill>
                <a:latin typeface="Arial" charset="0"/>
                <a:cs typeface="Arial" charset="0"/>
              </a:rPr>
              <a:t>2</a:t>
            </a:r>
            <a:r>
              <a:rPr lang="el-GR" sz="3000" dirty="0">
                <a:solidFill>
                  <a:srgbClr val="FF6600"/>
                </a:solidFill>
                <a:latin typeface="Arial" charset="0"/>
                <a:cs typeface="Arial" charset="0"/>
              </a:rPr>
              <a:t>. </a:t>
            </a:r>
            <a:r>
              <a:rPr lang="en-US" sz="3000" dirty="0">
                <a:solidFill>
                  <a:srgbClr val="FF6600"/>
                </a:solidFill>
                <a:latin typeface="Arial" charset="0"/>
                <a:cs typeface="Arial" charset="0"/>
              </a:rPr>
              <a:t>Defining Sustainable FDI (SFDI), </a:t>
            </a:r>
            <a:r>
              <a:rPr lang="en-US" sz="3000" i="1" dirty="0">
                <a:solidFill>
                  <a:srgbClr val="FF6600"/>
                </a:solidFill>
                <a:latin typeface="Arial" charset="0"/>
                <a:cs typeface="Arial" charset="0"/>
              </a:rPr>
              <a:t>cont.</a:t>
            </a:r>
            <a:br>
              <a:rPr lang="en-US" sz="3000" dirty="0">
                <a:solidFill>
                  <a:srgbClr val="FF6600"/>
                </a:solidFill>
                <a:latin typeface="Arial" charset="0"/>
                <a:cs typeface="Arial" charset="0"/>
              </a:rPr>
            </a:br>
            <a:endParaRPr lang="el-GR" sz="3400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sp>
        <p:nvSpPr>
          <p:cNvPr id="23554" name="Content Placeholder 4">
            <a:extLst>
              <a:ext uri="{FF2B5EF4-FFF2-40B4-BE49-F238E27FC236}">
                <a16:creationId xmlns:a16="http://schemas.microsoft.com/office/drawing/2014/main" id="{5036D2C6-C7D3-B9E1-2209-3E5261EFB0E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214438"/>
            <a:ext cx="8452623" cy="2822303"/>
          </a:xfrm>
        </p:spPr>
        <p:txBody>
          <a:bodyPr/>
          <a:lstStyle/>
          <a:p>
            <a:pPr algn="just" eaLnBrk="1" hangingPunct="1">
              <a:buClr>
                <a:srgbClr val="DA1804"/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E.g. the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strategic spectrum </a:t>
            </a: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of “international—multidomestic—global—transnational” has long been foundational in international business theory. </a:t>
            </a:r>
          </a:p>
          <a:p>
            <a:pPr algn="just" eaLnBrk="1" hangingPunct="1">
              <a:buClr>
                <a:srgbClr val="DA1804"/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Sustainability adds a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new layer </a:t>
            </a: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to this balance. </a:t>
            </a:r>
          </a:p>
          <a:p>
            <a:pPr algn="just" eaLnBrk="1" hangingPunct="1">
              <a:buClr>
                <a:srgbClr val="DA1804"/>
              </a:buClr>
              <a:buFont typeface="Wingdings" pitchFamily="2" charset="2"/>
              <a:buChar char="q"/>
            </a:pPr>
            <a:r>
              <a:rPr lang="en-US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MNE Managers </a:t>
            </a: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must consider how these strategies support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sustainable value creation </a:t>
            </a: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while responding to local and global challenges.</a:t>
            </a:r>
          </a:p>
          <a:p>
            <a:pPr marL="0" indent="0" algn="just" eaLnBrk="1" hangingPunct="1">
              <a:buClr>
                <a:srgbClr val="DA1804"/>
              </a:buClr>
              <a:buNone/>
            </a:pPr>
            <a:endParaRPr lang="en-US" sz="24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0" indent="0" algn="just" eaLnBrk="1" hangingPunct="1">
              <a:buClr>
                <a:srgbClr val="DA1804"/>
              </a:buClr>
              <a:buNone/>
            </a:pPr>
            <a:endParaRPr lang="en-US" sz="24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0" indent="0" algn="just" eaLnBrk="1" hangingPunct="1">
              <a:buClr>
                <a:srgbClr val="DA1804"/>
              </a:buClr>
              <a:buNone/>
            </a:pPr>
            <a:endParaRPr lang="en-US" sz="24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457200" lvl="1" indent="0" eaLnBrk="1" hangingPunct="1">
              <a:buClr>
                <a:srgbClr val="FF6600"/>
              </a:buClr>
              <a:buNone/>
            </a:pPr>
            <a:endParaRPr lang="en-US" sz="2400" i="1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A5007-D700-283F-4E59-C543B7220F86}"/>
              </a:ext>
            </a:extLst>
          </p:cNvPr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484630-7E11-4E4F-B6A9-14A813AAF065}" type="slidenum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8703A8-B15D-A07C-133E-D124E2545A4C}"/>
              </a:ext>
            </a:extLst>
          </p:cNvPr>
          <p:cNvSpPr txBox="1"/>
          <p:nvPr/>
        </p:nvSpPr>
        <p:spPr>
          <a:xfrm>
            <a:off x="2301593" y="6211669"/>
            <a:ext cx="50693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Fig. 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Reflections of Sustainable Development Goals on MNE Strategies, </a:t>
            </a:r>
          </a:p>
          <a:p>
            <a:pPr>
              <a:buNone/>
            </a:pPr>
            <a:r>
              <a:rPr lang="en-US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adapted from the United Nations (2024).</a:t>
            </a:r>
            <a:r>
              <a:rPr lang="en-GR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Source: Kontakos (2025)</a:t>
            </a:r>
            <a:endParaRPr lang="en-GR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A close-up of a chart&#10;&#10;Description automatically generated">
            <a:extLst>
              <a:ext uri="{FF2B5EF4-FFF2-40B4-BE49-F238E27FC236}">
                <a16:creationId xmlns:a16="http://schemas.microsoft.com/office/drawing/2014/main" id="{6F08EC03-4E58-C49B-F618-4F499119A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592" y="4036741"/>
            <a:ext cx="4540816" cy="2141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904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6A8EA-B7D3-AA23-846A-85A7B4B13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F7493770-B20D-5E21-0355-0A4C3744014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444500" indent="-444500" algn="l" eaLnBrk="1" hangingPunct="1"/>
            <a:r>
              <a:rPr lang="en-US" sz="3000" dirty="0">
                <a:solidFill>
                  <a:srgbClr val="FF6600"/>
                </a:solidFill>
                <a:latin typeface="Arial" charset="0"/>
                <a:cs typeface="Arial" charset="0"/>
              </a:rPr>
              <a:t>3</a:t>
            </a:r>
            <a:r>
              <a:rPr lang="el-GR" sz="3000" dirty="0">
                <a:solidFill>
                  <a:srgbClr val="FF6600"/>
                </a:solidFill>
                <a:latin typeface="Arial" charset="0"/>
                <a:cs typeface="Arial" charset="0"/>
              </a:rPr>
              <a:t>. </a:t>
            </a:r>
            <a:r>
              <a:rPr lang="en-US" sz="3000" dirty="0">
                <a:solidFill>
                  <a:srgbClr val="FF6600"/>
                </a:solidFill>
                <a:latin typeface="Arial" charset="0"/>
                <a:cs typeface="Arial" charset="0"/>
              </a:rPr>
              <a:t>The Missing Link – Education</a:t>
            </a:r>
            <a:br>
              <a:rPr lang="en-US" sz="3000" dirty="0">
                <a:solidFill>
                  <a:srgbClr val="FF6600"/>
                </a:solidFill>
                <a:latin typeface="Arial" charset="0"/>
                <a:cs typeface="Arial" charset="0"/>
              </a:rPr>
            </a:br>
            <a:endParaRPr lang="el-GR" sz="3400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sp>
        <p:nvSpPr>
          <p:cNvPr id="23554" name="Content Placeholder 4">
            <a:extLst>
              <a:ext uri="{FF2B5EF4-FFF2-40B4-BE49-F238E27FC236}">
                <a16:creationId xmlns:a16="http://schemas.microsoft.com/office/drawing/2014/main" id="{0D0E183D-1869-7FBA-450B-1DE6219FEBE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214438"/>
            <a:ext cx="8229600" cy="4525962"/>
          </a:xfrm>
        </p:spPr>
        <p:txBody>
          <a:bodyPr/>
          <a:lstStyle/>
          <a:p>
            <a:pPr marL="0" indent="0" algn="just" eaLnBrk="1" hangingPunct="1">
              <a:buClr>
                <a:srgbClr val="DA1804"/>
              </a:buClr>
              <a:buNone/>
            </a:pPr>
            <a:r>
              <a:rPr lang="en-US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How is FDI connected to educational innovation?</a:t>
            </a:r>
          </a:p>
          <a:p>
            <a:pPr algn="just" eaLnBrk="1" hangingPunct="1">
              <a:buClr>
                <a:srgbClr val="DA1804"/>
              </a:buClr>
              <a:buFont typeface="Wingdings" pitchFamily="2" charset="2"/>
              <a:buChar char="q"/>
            </a:pPr>
            <a:endParaRPr lang="en-US" sz="12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just" eaLnBrk="1" hangingPunct="1">
              <a:buClr>
                <a:srgbClr val="DA1804"/>
              </a:buClr>
              <a:buFont typeface="Wingdings" pitchFamily="2" charset="2"/>
              <a:buChar char="q"/>
            </a:pPr>
            <a:r>
              <a:rPr lang="en-US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Real-World Pedagogy</a:t>
            </a: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: FDI case studies allow students to </a:t>
            </a:r>
            <a:r>
              <a:rPr lang="en-US" sz="2400" dirty="0" err="1">
                <a:solidFill>
                  <a:srgbClr val="000099"/>
                </a:solidFill>
                <a:latin typeface="Arial" charset="0"/>
                <a:cs typeface="Arial" charset="0"/>
              </a:rPr>
              <a:t>analyse</a:t>
            </a: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 complex, real-time policy and investment dilemmas.</a:t>
            </a:r>
          </a:p>
          <a:p>
            <a:pPr algn="just" eaLnBrk="1" hangingPunct="1">
              <a:buClr>
                <a:srgbClr val="DA1804"/>
              </a:buClr>
              <a:buFont typeface="Wingdings" pitchFamily="2" charset="2"/>
              <a:buChar char="q"/>
            </a:pPr>
            <a:endParaRPr lang="en-US" sz="24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just" eaLnBrk="1" hangingPunct="1">
              <a:buClr>
                <a:srgbClr val="DA1804"/>
              </a:buClr>
              <a:buFont typeface="Wingdings" pitchFamily="2" charset="2"/>
              <a:buChar char="q"/>
            </a:pPr>
            <a:r>
              <a:rPr lang="en-US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Systems Thinking</a:t>
            </a: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: Students see how investment decisions impact ecosystems, communities, and international governance.</a:t>
            </a:r>
          </a:p>
          <a:p>
            <a:pPr algn="just" eaLnBrk="1" hangingPunct="1">
              <a:buClr>
                <a:srgbClr val="DA1804"/>
              </a:buClr>
              <a:buFont typeface="Wingdings" pitchFamily="2" charset="2"/>
              <a:buChar char="q"/>
            </a:pPr>
            <a:endParaRPr lang="en-US" sz="24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just" eaLnBrk="1" hangingPunct="1">
              <a:buClr>
                <a:srgbClr val="DA1804"/>
              </a:buClr>
              <a:buFont typeface="Wingdings" pitchFamily="2" charset="2"/>
              <a:buChar char="q"/>
            </a:pPr>
            <a:r>
              <a:rPr lang="en-US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Ethical Reasoning</a:t>
            </a: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: Teaching around dilemmas in ESG trade-offs builds responsible leadership.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9640E-F4C8-0B71-4A2B-6D1187F64512}"/>
              </a:ext>
            </a:extLst>
          </p:cNvPr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484630-7E11-4E4F-B6A9-14A813AAF065}" type="slidenum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046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F6ED8-F8D8-500B-8523-19F7171C9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DE4CD020-9D72-EB5B-696F-0A7BAC88286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444500" indent="-444500" algn="l" eaLnBrk="1" hangingPunct="1"/>
            <a:r>
              <a:rPr lang="en-US" sz="3000" dirty="0">
                <a:solidFill>
                  <a:srgbClr val="FF6600"/>
                </a:solidFill>
                <a:latin typeface="Arial" charset="0"/>
                <a:cs typeface="Arial" charset="0"/>
              </a:rPr>
              <a:t>4</a:t>
            </a:r>
            <a:r>
              <a:rPr lang="el-GR" sz="3000" dirty="0">
                <a:solidFill>
                  <a:srgbClr val="FF6600"/>
                </a:solidFill>
                <a:latin typeface="Arial" charset="0"/>
                <a:cs typeface="Arial" charset="0"/>
              </a:rPr>
              <a:t>. </a:t>
            </a:r>
            <a:r>
              <a:rPr lang="en-US" sz="3000" dirty="0">
                <a:solidFill>
                  <a:srgbClr val="FF6600"/>
                </a:solidFill>
                <a:latin typeface="Arial" charset="0"/>
                <a:cs typeface="Arial" charset="0"/>
              </a:rPr>
              <a:t>Models that Connect FDI &amp; Curriculum</a:t>
            </a:r>
            <a:br>
              <a:rPr lang="en-US" sz="3000" dirty="0">
                <a:solidFill>
                  <a:srgbClr val="FF6600"/>
                </a:solidFill>
                <a:latin typeface="Arial" charset="0"/>
                <a:cs typeface="Arial" charset="0"/>
              </a:rPr>
            </a:br>
            <a:endParaRPr lang="el-GR" sz="3400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sp>
        <p:nvSpPr>
          <p:cNvPr id="23554" name="Content Placeholder 4">
            <a:extLst>
              <a:ext uri="{FF2B5EF4-FFF2-40B4-BE49-F238E27FC236}">
                <a16:creationId xmlns:a16="http://schemas.microsoft.com/office/drawing/2014/main" id="{6EA4B012-A064-AEA2-EC1A-6E890E8BB2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214438"/>
            <a:ext cx="4806176" cy="4361172"/>
          </a:xfrm>
        </p:spPr>
        <p:txBody>
          <a:bodyPr/>
          <a:lstStyle/>
          <a:p>
            <a:pPr marL="0" indent="0" algn="just" eaLnBrk="1" hangingPunct="1">
              <a:buClr>
                <a:srgbClr val="DA1804"/>
              </a:buClr>
              <a:buNone/>
            </a:pP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From my book, several models are used in business education:</a:t>
            </a:r>
          </a:p>
          <a:p>
            <a:pPr marL="0" indent="0" algn="just" eaLnBrk="1" hangingPunct="1">
              <a:buClr>
                <a:srgbClr val="DA1804"/>
              </a:buClr>
              <a:buNone/>
            </a:pPr>
            <a:endParaRPr lang="en-US" sz="6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eaLnBrk="1" hangingPunct="1">
              <a:buClr>
                <a:srgbClr val="DA1804"/>
              </a:buClr>
              <a:buFont typeface="Wingdings" pitchFamily="2" charset="2"/>
              <a:buChar char="q"/>
            </a:pPr>
            <a:r>
              <a:rPr lang="en-US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Triple Bottom Line (TBL, Elkington 1997, 2018)</a:t>
            </a:r>
            <a:r>
              <a:rPr lang="en-US" sz="2200" dirty="0">
                <a:solidFill>
                  <a:srgbClr val="000099"/>
                </a:solidFill>
                <a:latin typeface="Arial" charset="0"/>
                <a:cs typeface="Arial" charset="0"/>
              </a:rPr>
              <a:t>: Profit, People, Planet</a:t>
            </a:r>
          </a:p>
          <a:p>
            <a:pPr eaLnBrk="1" hangingPunct="1">
              <a:buClr>
                <a:srgbClr val="DA1804"/>
              </a:buClr>
              <a:buFont typeface="Wingdings" pitchFamily="2" charset="2"/>
              <a:buChar char="q"/>
            </a:pPr>
            <a:endParaRPr lang="en-US" sz="6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eaLnBrk="1" hangingPunct="1">
              <a:buClr>
                <a:srgbClr val="DA1804"/>
              </a:buClr>
              <a:buFont typeface="Wingdings" pitchFamily="2" charset="2"/>
              <a:buChar char="q"/>
            </a:pPr>
            <a:r>
              <a:rPr lang="en-US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Shared Value Model (Porter &amp; Kramer, 2011)</a:t>
            </a:r>
            <a:r>
              <a:rPr lang="en-US" sz="2200" dirty="0">
                <a:solidFill>
                  <a:srgbClr val="000099"/>
                </a:solidFill>
                <a:latin typeface="Arial" charset="0"/>
                <a:cs typeface="Arial" charset="0"/>
              </a:rPr>
              <a:t>: FDI as a tool for societal good</a:t>
            </a:r>
          </a:p>
          <a:p>
            <a:pPr eaLnBrk="1" hangingPunct="1">
              <a:buClr>
                <a:srgbClr val="DA1804"/>
              </a:buClr>
              <a:buFont typeface="Wingdings" pitchFamily="2" charset="2"/>
              <a:buChar char="q"/>
            </a:pPr>
            <a:endParaRPr lang="en-US" sz="6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eaLnBrk="1" hangingPunct="1">
              <a:buClr>
                <a:srgbClr val="DA1804"/>
              </a:buClr>
              <a:buFont typeface="Wingdings" pitchFamily="2" charset="2"/>
              <a:buChar char="q"/>
            </a:pPr>
            <a:r>
              <a:rPr lang="en-US" sz="2200" b="1" dirty="0">
                <a:solidFill>
                  <a:srgbClr val="000099"/>
                </a:solidFill>
                <a:latin typeface="Arial" charset="0"/>
                <a:cs typeface="Arial" charset="0"/>
              </a:rPr>
              <a:t>Natural Capital Protocol (2016)</a:t>
            </a:r>
            <a:r>
              <a:rPr lang="en-US" sz="2200" dirty="0">
                <a:solidFill>
                  <a:srgbClr val="000099"/>
                </a:solidFill>
                <a:latin typeface="Arial" charset="0"/>
                <a:cs typeface="Arial" charset="0"/>
              </a:rPr>
              <a:t>: Teaching students to quantify environmental externalities</a:t>
            </a:r>
            <a:endParaRPr lang="en-US" sz="12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0" indent="0" algn="just" eaLnBrk="1" hangingPunct="1">
              <a:buClr>
                <a:srgbClr val="DA1804"/>
              </a:buClr>
              <a:buNone/>
            </a:pP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These models help students connect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economic value </a:t>
            </a: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with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intergenerational responsibility</a:t>
            </a: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252EA-91DE-5E9C-22FA-9FA50BC40B36}"/>
              </a:ext>
            </a:extLst>
          </p:cNvPr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484630-7E11-4E4F-B6A9-14A813AAF065}" type="slidenum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94EB02-8CCF-F129-6EE7-907ED5E76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127" y="982746"/>
            <a:ext cx="2005965" cy="1601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9526E6-7B3E-3A4A-359D-81D819188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088" y="2339780"/>
            <a:ext cx="2044700" cy="20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304B70-0DFA-2ADF-68D8-FC1EC759CAA0}"/>
              </a:ext>
            </a:extLst>
          </p:cNvPr>
          <p:cNvSpPr txBox="1"/>
          <p:nvPr/>
        </p:nvSpPr>
        <p:spPr>
          <a:xfrm>
            <a:off x="5372245" y="6019389"/>
            <a:ext cx="3166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Fig. 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2,3,4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Triple Bottom Line (TBL) Framework, The Shared Value Model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Natural Capital Protocol Simplified</a:t>
            </a:r>
            <a:r>
              <a:rPr lang="en-G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Source</a:t>
            </a:r>
            <a:r>
              <a:rPr lang="en-US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Kontakos (2025)</a:t>
            </a:r>
            <a:endParaRPr lang="en-GR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A diagram of a natural capital/major city protocol&#10;&#10;Description automatically generated">
            <a:extLst>
              <a:ext uri="{FF2B5EF4-FFF2-40B4-BE49-F238E27FC236}">
                <a16:creationId xmlns:a16="http://schemas.microsoft.com/office/drawing/2014/main" id="{A907D6C5-F373-CCF5-0FD5-2BA59BBBE7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471" y="3685899"/>
            <a:ext cx="2216785" cy="213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819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0C15C-A1D3-79EE-F5A5-707BCD44D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94B9410C-DAE1-B865-D8C9-B0B3B546D6D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444500" indent="-444500" algn="l" eaLnBrk="1" hangingPunct="1"/>
            <a:r>
              <a:rPr lang="en-US" sz="3000" dirty="0">
                <a:solidFill>
                  <a:srgbClr val="FF6600"/>
                </a:solidFill>
                <a:latin typeface="Arial" charset="0"/>
                <a:cs typeface="Arial" charset="0"/>
              </a:rPr>
              <a:t>5</a:t>
            </a:r>
            <a:r>
              <a:rPr lang="el-GR" sz="3000" dirty="0">
                <a:solidFill>
                  <a:srgbClr val="FF6600"/>
                </a:solidFill>
                <a:latin typeface="Arial" charset="0"/>
                <a:cs typeface="Arial" charset="0"/>
              </a:rPr>
              <a:t>. </a:t>
            </a:r>
            <a:r>
              <a:rPr lang="en-US" sz="3000" dirty="0">
                <a:solidFill>
                  <a:srgbClr val="FF6600"/>
                </a:solidFill>
                <a:latin typeface="Arial" charset="0"/>
                <a:cs typeface="Arial" charset="0"/>
              </a:rPr>
              <a:t>Teaching Tools and Approaches</a:t>
            </a:r>
            <a:br>
              <a:rPr lang="en-US" sz="3000" dirty="0">
                <a:solidFill>
                  <a:srgbClr val="FF6600"/>
                </a:solidFill>
                <a:latin typeface="Arial" charset="0"/>
                <a:cs typeface="Arial" charset="0"/>
              </a:rPr>
            </a:br>
            <a:endParaRPr lang="el-GR" sz="3400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sp>
        <p:nvSpPr>
          <p:cNvPr id="23554" name="Content Placeholder 4">
            <a:extLst>
              <a:ext uri="{FF2B5EF4-FFF2-40B4-BE49-F238E27FC236}">
                <a16:creationId xmlns:a16="http://schemas.microsoft.com/office/drawing/2014/main" id="{CF52DD72-D560-EAD4-1791-0160683F610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214438"/>
            <a:ext cx="8229600" cy="4525962"/>
          </a:xfrm>
        </p:spPr>
        <p:txBody>
          <a:bodyPr/>
          <a:lstStyle/>
          <a:p>
            <a:pPr eaLnBrk="1" hangingPunct="1">
              <a:buClr>
                <a:srgbClr val="DA1804"/>
              </a:buClr>
              <a:buFont typeface="Wingdings" pitchFamily="2" charset="2"/>
              <a:buChar char="q"/>
            </a:pPr>
            <a:r>
              <a:rPr lang="en-US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Project-Based Learning</a:t>
            </a: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: Students simulate green investment decisions (e.g. solar plant in a developing country with community input).</a:t>
            </a:r>
          </a:p>
          <a:p>
            <a:pPr eaLnBrk="1" hangingPunct="1">
              <a:buClr>
                <a:srgbClr val="DA1804"/>
              </a:buClr>
              <a:buFont typeface="Wingdings" pitchFamily="2" charset="2"/>
              <a:buChar char="q"/>
            </a:pPr>
            <a:endParaRPr lang="en-US" sz="24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just" eaLnBrk="1" hangingPunct="1">
              <a:buClr>
                <a:srgbClr val="DA1804"/>
              </a:buClr>
              <a:buFont typeface="Wingdings" pitchFamily="2" charset="2"/>
              <a:buChar char="q"/>
            </a:pPr>
            <a:r>
              <a:rPr lang="en-US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Interdisciplinary Case Studies</a:t>
            </a: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: Merge finance, ethics, environment, and policy – grounded in real FDI contexts.</a:t>
            </a:r>
          </a:p>
          <a:p>
            <a:pPr algn="just" eaLnBrk="1" hangingPunct="1">
              <a:buClr>
                <a:srgbClr val="DA1804"/>
              </a:buClr>
              <a:buFont typeface="Wingdings" pitchFamily="2" charset="2"/>
              <a:buChar char="q"/>
            </a:pPr>
            <a:endParaRPr lang="en-US" sz="24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just" eaLnBrk="1" hangingPunct="1">
              <a:buClr>
                <a:srgbClr val="DA1804"/>
              </a:buClr>
              <a:buFont typeface="Wingdings" pitchFamily="2" charset="2"/>
              <a:buChar char="q"/>
            </a:pPr>
            <a:r>
              <a:rPr lang="en-US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Cross-Cultural and Regional Analysis</a:t>
            </a: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: FDI flows in the Eastern Mediterranean as learning platforms for global-local dynamics.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C7067-86BA-E6A7-F241-81E7C7819606}"/>
              </a:ext>
            </a:extLst>
          </p:cNvPr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484630-7E11-4E4F-B6A9-14A813AAF065}" type="slidenum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221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D5495-49F7-8B4B-645B-CF94FE6D2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B1F97379-F3FB-3660-B4B7-86AF0660FCC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444500" indent="-444500" algn="l" eaLnBrk="1" hangingPunct="1"/>
            <a:r>
              <a:rPr lang="en-US" sz="3000" dirty="0">
                <a:solidFill>
                  <a:srgbClr val="FF6600"/>
                </a:solidFill>
                <a:latin typeface="Arial" charset="0"/>
                <a:cs typeface="Arial" charset="0"/>
              </a:rPr>
              <a:t>6</a:t>
            </a:r>
            <a:r>
              <a:rPr lang="el-GR" sz="3000" dirty="0">
                <a:solidFill>
                  <a:srgbClr val="FF6600"/>
                </a:solidFill>
                <a:latin typeface="Arial" charset="0"/>
                <a:cs typeface="Arial" charset="0"/>
              </a:rPr>
              <a:t>. </a:t>
            </a:r>
            <a:r>
              <a:rPr lang="en-US" sz="3000" dirty="0">
                <a:solidFill>
                  <a:srgbClr val="FF6600"/>
                </a:solidFill>
                <a:latin typeface="Arial" charset="0"/>
                <a:cs typeface="Arial" charset="0"/>
              </a:rPr>
              <a:t>Learning Outcomes – Shaping Responsible Global Minds</a:t>
            </a:r>
            <a:endParaRPr lang="el-GR" sz="3400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sp>
        <p:nvSpPr>
          <p:cNvPr id="23554" name="Content Placeholder 4">
            <a:extLst>
              <a:ext uri="{FF2B5EF4-FFF2-40B4-BE49-F238E27FC236}">
                <a16:creationId xmlns:a16="http://schemas.microsoft.com/office/drawing/2014/main" id="{6F7C10EB-A209-67DE-CEB2-63240E9576A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214438"/>
            <a:ext cx="8229600" cy="4525962"/>
          </a:xfrm>
        </p:spPr>
        <p:txBody>
          <a:bodyPr/>
          <a:lstStyle/>
          <a:p>
            <a:pPr eaLnBrk="1" hangingPunct="1">
              <a:buClr>
                <a:srgbClr val="DA1804"/>
              </a:buClr>
              <a:buFont typeface="Wingdings" pitchFamily="2" charset="2"/>
              <a:buChar char="q"/>
            </a:pPr>
            <a:endParaRPr lang="en-US" sz="1200" b="1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DA1804"/>
              </a:buClr>
              <a:buNone/>
            </a:pP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Students will graduate with:</a:t>
            </a:r>
          </a:p>
          <a:p>
            <a:pPr marL="0" indent="0" eaLnBrk="1" hangingPunct="1">
              <a:buClr>
                <a:srgbClr val="DA1804"/>
              </a:buClr>
              <a:buNone/>
            </a:pPr>
            <a:endParaRPr lang="en-US" sz="12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eaLnBrk="1" hangingPunct="1">
              <a:buClr>
                <a:srgbClr val="DA1804"/>
              </a:buClr>
              <a:buFont typeface="Wingdings" pitchFamily="2" charset="2"/>
              <a:buChar char="q"/>
            </a:pPr>
            <a:r>
              <a:rPr lang="en-US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Critical investment literacy</a:t>
            </a:r>
          </a:p>
          <a:p>
            <a:pPr eaLnBrk="1" hangingPunct="1">
              <a:buClr>
                <a:srgbClr val="DA1804"/>
              </a:buClr>
              <a:buFont typeface="Wingdings" pitchFamily="2" charset="2"/>
              <a:buChar char="q"/>
            </a:pPr>
            <a:endParaRPr lang="en-US" sz="2400" b="1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eaLnBrk="1" hangingPunct="1">
              <a:buClr>
                <a:srgbClr val="DA1804"/>
              </a:buClr>
              <a:buFont typeface="Wingdings" pitchFamily="2" charset="2"/>
              <a:buChar char="q"/>
            </a:pPr>
            <a:r>
              <a:rPr lang="en-US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Civic and intercultural competencies</a:t>
            </a:r>
          </a:p>
          <a:p>
            <a:pPr eaLnBrk="1" hangingPunct="1">
              <a:buClr>
                <a:srgbClr val="DA1804"/>
              </a:buClr>
              <a:buFont typeface="Wingdings" pitchFamily="2" charset="2"/>
              <a:buChar char="q"/>
            </a:pPr>
            <a:endParaRPr lang="en-US" sz="2400" b="1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eaLnBrk="1" hangingPunct="1">
              <a:buClr>
                <a:srgbClr val="DA1804"/>
              </a:buClr>
              <a:buFont typeface="Wingdings" pitchFamily="2" charset="2"/>
              <a:buChar char="q"/>
            </a:pPr>
            <a:r>
              <a:rPr lang="en-US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Strategic foresight in a volatile world</a:t>
            </a:r>
          </a:p>
          <a:p>
            <a:pPr eaLnBrk="1" hangingPunct="1">
              <a:buClr>
                <a:srgbClr val="DA1804"/>
              </a:buClr>
              <a:buFont typeface="Wingdings" pitchFamily="2" charset="2"/>
              <a:buChar char="q"/>
            </a:pPr>
            <a:endParaRPr lang="en-US" sz="2400" b="1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eaLnBrk="1" hangingPunct="1">
              <a:buClr>
                <a:srgbClr val="DA1804"/>
              </a:buClr>
              <a:buFont typeface="Wingdings" pitchFamily="2" charset="2"/>
              <a:buChar char="q"/>
            </a:pPr>
            <a:r>
              <a:rPr lang="en-US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Commitment to inclusive growth and sustainability</a:t>
            </a:r>
            <a:endParaRPr lang="en-US" sz="24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just" eaLnBrk="1" hangingPunct="1">
              <a:buClr>
                <a:srgbClr val="DA1804"/>
              </a:buClr>
              <a:buFont typeface="Wingdings" pitchFamily="2" charset="2"/>
              <a:buChar char="q"/>
            </a:pPr>
            <a:endParaRPr lang="en-US" sz="24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0" indent="0" algn="just" eaLnBrk="1" hangingPunct="1">
              <a:buClr>
                <a:srgbClr val="DA1804"/>
              </a:buClr>
              <a:buNone/>
            </a:pP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Business schools become incubators for </a:t>
            </a:r>
            <a:r>
              <a:rPr lang="en-US" sz="2400" i="1" dirty="0">
                <a:solidFill>
                  <a:srgbClr val="000099"/>
                </a:solidFill>
                <a:latin typeface="Arial" charset="0"/>
                <a:cs typeface="Arial" charset="0"/>
              </a:rPr>
              <a:t>investors of conscience</a:t>
            </a: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2A7A3-085A-915A-9DEE-6D36F528CFBC}"/>
              </a:ext>
            </a:extLst>
          </p:cNvPr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484630-7E11-4E4F-B6A9-14A813AAF065}" type="slidenum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553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F019B-B0ED-782A-5EFA-7030E6A2E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E173A8C8-652B-6A8D-93C3-C55F9965828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444500" indent="-444500" algn="l" eaLnBrk="1" hangingPunct="1"/>
            <a:r>
              <a:rPr lang="en-US" sz="3000" dirty="0">
                <a:solidFill>
                  <a:srgbClr val="FF6600"/>
                </a:solidFill>
                <a:latin typeface="Arial" charset="0"/>
                <a:cs typeface="Arial" charset="0"/>
              </a:rPr>
              <a:t>7</a:t>
            </a:r>
            <a:r>
              <a:rPr lang="el-GR" sz="3000" dirty="0">
                <a:solidFill>
                  <a:srgbClr val="FF6600"/>
                </a:solidFill>
                <a:latin typeface="Arial" charset="0"/>
                <a:cs typeface="Arial" charset="0"/>
              </a:rPr>
              <a:t>. </a:t>
            </a:r>
            <a:r>
              <a:rPr lang="en-US" sz="3000" dirty="0">
                <a:solidFill>
                  <a:srgbClr val="FF6600"/>
                </a:solidFill>
                <a:latin typeface="Arial" charset="0"/>
                <a:cs typeface="Arial" charset="0"/>
              </a:rPr>
              <a:t>Policy and Institutional Implications</a:t>
            </a:r>
            <a:br>
              <a:rPr lang="en-US" sz="3000" dirty="0">
                <a:solidFill>
                  <a:srgbClr val="FF6600"/>
                </a:solidFill>
                <a:latin typeface="Arial" charset="0"/>
                <a:cs typeface="Arial" charset="0"/>
              </a:rPr>
            </a:br>
            <a:endParaRPr lang="el-GR" sz="3400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sp>
        <p:nvSpPr>
          <p:cNvPr id="23554" name="Content Placeholder 4">
            <a:extLst>
              <a:ext uri="{FF2B5EF4-FFF2-40B4-BE49-F238E27FC236}">
                <a16:creationId xmlns:a16="http://schemas.microsoft.com/office/drawing/2014/main" id="{7578557C-A9CD-1835-E216-4FD1322B356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214438"/>
            <a:ext cx="8229600" cy="4525962"/>
          </a:xfrm>
        </p:spPr>
        <p:txBody>
          <a:bodyPr/>
          <a:lstStyle/>
          <a:p>
            <a:pPr eaLnBrk="1" hangingPunct="1">
              <a:buClr>
                <a:srgbClr val="DA1804"/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Curricular innovation requires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interdisciplinary design </a:t>
            </a: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and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external partnerships </a:t>
            </a: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(e.g. with multilateral organisations).</a:t>
            </a:r>
          </a:p>
          <a:p>
            <a:pPr eaLnBrk="1" hangingPunct="1">
              <a:buClr>
                <a:srgbClr val="DA1804"/>
              </a:buClr>
              <a:buFont typeface="Wingdings" pitchFamily="2" charset="2"/>
              <a:buChar char="q"/>
            </a:pPr>
            <a:endParaRPr lang="en-US" sz="2400" b="1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eaLnBrk="1" hangingPunct="1">
              <a:buClr>
                <a:srgbClr val="DA1804"/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Embed sustainability not only in modules but in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assessment tools, partnerships, and experiential learning models.</a:t>
            </a:r>
          </a:p>
          <a:p>
            <a:pPr eaLnBrk="1" hangingPunct="1">
              <a:buClr>
                <a:srgbClr val="DA1804"/>
              </a:buClr>
              <a:buFont typeface="Wingdings" pitchFamily="2" charset="2"/>
              <a:buChar char="q"/>
            </a:pPr>
            <a:endParaRPr lang="en-US" sz="24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just" eaLnBrk="1" hangingPunct="1">
              <a:buClr>
                <a:srgbClr val="DA1804"/>
              </a:buClr>
              <a:buFont typeface="Wingdings" pitchFamily="2" charset="2"/>
              <a:buChar char="q"/>
            </a:pPr>
            <a:r>
              <a:rPr lang="en-US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Interdisciplinary Case Studies</a:t>
            </a: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: Merge finance, ethics, environment, and policy – grounded in real FDI contexts.</a:t>
            </a:r>
          </a:p>
          <a:p>
            <a:pPr algn="just" eaLnBrk="1" hangingPunct="1">
              <a:buClr>
                <a:srgbClr val="DA1804"/>
              </a:buClr>
              <a:buFont typeface="Wingdings" pitchFamily="2" charset="2"/>
              <a:buChar char="q"/>
            </a:pPr>
            <a:endParaRPr lang="en-US" sz="2400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8516B-C35A-8E9D-74D2-25E6E6633694}"/>
              </a:ext>
            </a:extLst>
          </p:cNvPr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484630-7E11-4E4F-B6A9-14A813AAF065}" type="slidenum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719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1209</Words>
  <Application>Microsoft Macintosh PowerPoint</Application>
  <PresentationFormat>On-screen Show (4:3)</PresentationFormat>
  <Paragraphs>142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Arial</vt:lpstr>
      <vt:lpstr>Calibri</vt:lpstr>
      <vt:lpstr>Times New Roman</vt:lpstr>
      <vt:lpstr>Wingdings</vt:lpstr>
      <vt:lpstr>Office Theme</vt:lpstr>
      <vt:lpstr>1_Office Theme</vt:lpstr>
      <vt:lpstr>PowerPoint Presentation</vt:lpstr>
      <vt:lpstr>1. Why FDI and Education? </vt:lpstr>
      <vt:lpstr>2. Defining Sustainable FDI (SFDI) </vt:lpstr>
      <vt:lpstr>2. Defining Sustainable FDI (SFDI), cont. </vt:lpstr>
      <vt:lpstr>3. The Missing Link – Education </vt:lpstr>
      <vt:lpstr>4. Models that Connect FDI &amp; Curriculum </vt:lpstr>
      <vt:lpstr>5. Teaching Tools and Approaches </vt:lpstr>
      <vt:lpstr>6. Learning Outcomes – Shaping Responsible Global Minds</vt:lpstr>
      <vt:lpstr>7. Policy and Institutional Implications </vt:lpstr>
      <vt:lpstr>8. Conclusion – A Call to Educators </vt:lpstr>
      <vt:lpstr>9. Thank You </vt:lpstr>
      <vt:lpstr>Bibliography  </vt:lpstr>
      <vt:lpstr>Bibliography (cont.)  </vt:lpstr>
      <vt:lpstr>Bibliography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Jeanine Hermans</dc:creator>
  <cp:keywords/>
  <dc:description>generated using python-pptx</dc:description>
  <cp:lastModifiedBy>KONTAKOS PANAGIOTIS</cp:lastModifiedBy>
  <cp:revision>11</cp:revision>
  <dcterms:created xsi:type="dcterms:W3CDTF">2013-01-27T09:14:16Z</dcterms:created>
  <dcterms:modified xsi:type="dcterms:W3CDTF">2025-07-11T10:34:46Z</dcterms:modified>
  <cp:category/>
</cp:coreProperties>
</file>