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1388388" cy="30275213"/>
  <p:notesSz cx="6794500" cy="9918700"/>
  <p:defaultTextStyle>
    <a:defPPr>
      <a:defRPr lang="en-US"/>
    </a:defPPr>
    <a:lvl1pPr marL="0" algn="l" defTabSz="1653235" rtl="0" eaLnBrk="1" latinLnBrk="0" hangingPunct="1">
      <a:defRPr sz="6500" kern="1200">
        <a:solidFill>
          <a:schemeClr val="tx1"/>
        </a:solidFill>
        <a:latin typeface="+mn-lt"/>
        <a:ea typeface="+mn-ea"/>
        <a:cs typeface="+mn-cs"/>
      </a:defRPr>
    </a:lvl1pPr>
    <a:lvl2pPr marL="1653235" algn="l" defTabSz="1653235" rtl="0" eaLnBrk="1" latinLnBrk="0" hangingPunct="1">
      <a:defRPr sz="6500" kern="1200">
        <a:solidFill>
          <a:schemeClr val="tx1"/>
        </a:solidFill>
        <a:latin typeface="+mn-lt"/>
        <a:ea typeface="+mn-ea"/>
        <a:cs typeface="+mn-cs"/>
      </a:defRPr>
    </a:lvl2pPr>
    <a:lvl3pPr marL="3306470" algn="l" defTabSz="1653235" rtl="0" eaLnBrk="1" latinLnBrk="0" hangingPunct="1">
      <a:defRPr sz="6500" kern="1200">
        <a:solidFill>
          <a:schemeClr val="tx1"/>
        </a:solidFill>
        <a:latin typeface="+mn-lt"/>
        <a:ea typeface="+mn-ea"/>
        <a:cs typeface="+mn-cs"/>
      </a:defRPr>
    </a:lvl3pPr>
    <a:lvl4pPr marL="4959706" algn="l" defTabSz="1653235" rtl="0" eaLnBrk="1" latinLnBrk="0" hangingPunct="1">
      <a:defRPr sz="6500" kern="1200">
        <a:solidFill>
          <a:schemeClr val="tx1"/>
        </a:solidFill>
        <a:latin typeface="+mn-lt"/>
        <a:ea typeface="+mn-ea"/>
        <a:cs typeface="+mn-cs"/>
      </a:defRPr>
    </a:lvl4pPr>
    <a:lvl5pPr marL="6612941" algn="l" defTabSz="1653235" rtl="0" eaLnBrk="1" latinLnBrk="0" hangingPunct="1">
      <a:defRPr sz="6500" kern="1200">
        <a:solidFill>
          <a:schemeClr val="tx1"/>
        </a:solidFill>
        <a:latin typeface="+mn-lt"/>
        <a:ea typeface="+mn-ea"/>
        <a:cs typeface="+mn-cs"/>
      </a:defRPr>
    </a:lvl5pPr>
    <a:lvl6pPr marL="8266176" algn="l" defTabSz="1653235" rtl="0" eaLnBrk="1" latinLnBrk="0" hangingPunct="1">
      <a:defRPr sz="6500" kern="1200">
        <a:solidFill>
          <a:schemeClr val="tx1"/>
        </a:solidFill>
        <a:latin typeface="+mn-lt"/>
        <a:ea typeface="+mn-ea"/>
        <a:cs typeface="+mn-cs"/>
      </a:defRPr>
    </a:lvl6pPr>
    <a:lvl7pPr marL="9919411" algn="l" defTabSz="1653235" rtl="0" eaLnBrk="1" latinLnBrk="0" hangingPunct="1">
      <a:defRPr sz="6500" kern="1200">
        <a:solidFill>
          <a:schemeClr val="tx1"/>
        </a:solidFill>
        <a:latin typeface="+mn-lt"/>
        <a:ea typeface="+mn-ea"/>
        <a:cs typeface="+mn-cs"/>
      </a:defRPr>
    </a:lvl7pPr>
    <a:lvl8pPr marL="11572646" algn="l" defTabSz="1653235" rtl="0" eaLnBrk="1" latinLnBrk="0" hangingPunct="1">
      <a:defRPr sz="6500" kern="1200">
        <a:solidFill>
          <a:schemeClr val="tx1"/>
        </a:solidFill>
        <a:latin typeface="+mn-lt"/>
        <a:ea typeface="+mn-ea"/>
        <a:cs typeface="+mn-cs"/>
      </a:defRPr>
    </a:lvl8pPr>
    <a:lvl9pPr marL="13225882" algn="l" defTabSz="1653235" rtl="0" eaLnBrk="1" latinLnBrk="0" hangingPunct="1">
      <a:defRPr sz="6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174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86399" autoAdjust="0"/>
  </p:normalViewPr>
  <p:slideViewPr>
    <p:cSldViewPr snapToGrid="0" snapToObjects="1">
      <p:cViewPr varScale="1">
        <p:scale>
          <a:sx n="16" d="100"/>
          <a:sy n="16" d="100"/>
        </p:scale>
        <p:origin x="-2200" y="-192"/>
      </p:cViewPr>
      <p:guideLst>
        <p:guide orient="horz" pos="9536"/>
        <p:guide pos="67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4" Type="http://schemas.openxmlformats.org/officeDocument/2006/relationships/printerSettings" Target="printerSettings/printerSettings1.bin"/><Relationship Id="rId5" Type="http://schemas.openxmlformats.org/officeDocument/2006/relationships/presProps" Target="presProps.xml"/><Relationship Id="rId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notesMaster" Target="notesMasters/notesMaster1.xml"/><Relationship Id="rId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59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890" y="0"/>
            <a:ext cx="2945024" cy="495936"/>
          </a:xfrm>
          <a:prstGeom prst="rect">
            <a:avLst/>
          </a:prstGeom>
        </p:spPr>
        <p:txBody>
          <a:bodyPr vert="horz" lIns="91440" tIns="45720" rIns="91440" bIns="45720" rtlCol="0"/>
          <a:lstStyle>
            <a:lvl1pPr algn="r">
              <a:defRPr sz="1200"/>
            </a:lvl1pPr>
          </a:lstStyle>
          <a:p>
            <a:fld id="{1C20FEF1-DE5C-41BD-8E41-D61926A01940}" type="datetimeFigureOut">
              <a:rPr lang="en-GB" smtClean="0"/>
              <a:pPr/>
              <a:t>19/09/2012</a:t>
            </a:fld>
            <a:endParaRPr lang="en-GB"/>
          </a:p>
        </p:txBody>
      </p:sp>
      <p:sp>
        <p:nvSpPr>
          <p:cNvPr id="4" name="Slide Image Placeholder 3"/>
          <p:cNvSpPr>
            <a:spLocks noGrp="1" noRot="1" noChangeAspect="1"/>
          </p:cNvSpPr>
          <p:nvPr>
            <p:ph type="sldImg" idx="2"/>
          </p:nvPr>
        </p:nvSpPr>
        <p:spPr>
          <a:xfrm>
            <a:off x="2084388" y="744538"/>
            <a:ext cx="2625725" cy="37195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3" y="4712181"/>
            <a:ext cx="5436235" cy="44634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1171"/>
            <a:ext cx="2945024" cy="49593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890" y="9421171"/>
            <a:ext cx="2945024" cy="495936"/>
          </a:xfrm>
          <a:prstGeom prst="rect">
            <a:avLst/>
          </a:prstGeom>
        </p:spPr>
        <p:txBody>
          <a:bodyPr vert="horz" lIns="91440" tIns="45720" rIns="91440" bIns="45720" rtlCol="0" anchor="b"/>
          <a:lstStyle>
            <a:lvl1pPr algn="r">
              <a:defRPr sz="1200"/>
            </a:lvl1pPr>
          </a:lstStyle>
          <a:p>
            <a:fld id="{A8DE49B9-133D-4775-87CA-8B5F6E2D3352}" type="slidenum">
              <a:rPr lang="en-GB" smtClean="0"/>
              <a:pPr/>
              <a:t>‹#›</a:t>
            </a:fld>
            <a:endParaRPr lang="en-GB"/>
          </a:p>
        </p:txBody>
      </p:sp>
    </p:spTree>
    <p:extLst>
      <p:ext uri="{BB962C8B-B14F-4D97-AF65-F5344CB8AC3E}">
        <p14:creationId xmlns:p14="http://schemas.microsoft.com/office/powerpoint/2010/main" val="322046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8DE49B9-133D-4775-87CA-8B5F6E2D3352}"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129" y="9404943"/>
            <a:ext cx="18180130" cy="6489549"/>
          </a:xfrm>
        </p:spPr>
        <p:txBody>
          <a:bodyPr/>
          <a:lstStyle/>
          <a:p>
            <a:r>
              <a:rPr lang="en-GB" smtClean="0"/>
              <a:t>Click to edit Master title style</a:t>
            </a:r>
            <a:endParaRPr lang="en-US"/>
          </a:p>
        </p:txBody>
      </p:sp>
      <p:sp>
        <p:nvSpPr>
          <p:cNvPr id="3" name="Subtitle 2"/>
          <p:cNvSpPr>
            <a:spLocks noGrp="1"/>
          </p:cNvSpPr>
          <p:nvPr>
            <p:ph type="subTitle" idx="1"/>
          </p:nvPr>
        </p:nvSpPr>
        <p:spPr>
          <a:xfrm>
            <a:off x="3208258" y="17155954"/>
            <a:ext cx="14971872" cy="7736999"/>
          </a:xfrm>
        </p:spPr>
        <p:txBody>
          <a:bodyPr/>
          <a:lstStyle>
            <a:lvl1pPr marL="0" indent="0" algn="ctr">
              <a:buNone/>
              <a:defRPr>
                <a:solidFill>
                  <a:schemeClr val="tx1">
                    <a:tint val="75000"/>
                  </a:schemeClr>
                </a:solidFill>
              </a:defRPr>
            </a:lvl1pPr>
            <a:lvl2pPr marL="1653235" indent="0" algn="ctr">
              <a:buNone/>
              <a:defRPr>
                <a:solidFill>
                  <a:schemeClr val="tx1">
                    <a:tint val="75000"/>
                  </a:schemeClr>
                </a:solidFill>
              </a:defRPr>
            </a:lvl2pPr>
            <a:lvl3pPr marL="3306470" indent="0" algn="ctr">
              <a:buNone/>
              <a:defRPr>
                <a:solidFill>
                  <a:schemeClr val="tx1">
                    <a:tint val="75000"/>
                  </a:schemeClr>
                </a:solidFill>
              </a:defRPr>
            </a:lvl3pPr>
            <a:lvl4pPr marL="4959706" indent="0" algn="ctr">
              <a:buNone/>
              <a:defRPr>
                <a:solidFill>
                  <a:schemeClr val="tx1">
                    <a:tint val="75000"/>
                  </a:schemeClr>
                </a:solidFill>
              </a:defRPr>
            </a:lvl4pPr>
            <a:lvl5pPr marL="6612941" indent="0" algn="ctr">
              <a:buNone/>
              <a:defRPr>
                <a:solidFill>
                  <a:schemeClr val="tx1">
                    <a:tint val="75000"/>
                  </a:schemeClr>
                </a:solidFill>
              </a:defRPr>
            </a:lvl5pPr>
            <a:lvl6pPr marL="8266176" indent="0" algn="ctr">
              <a:buNone/>
              <a:defRPr>
                <a:solidFill>
                  <a:schemeClr val="tx1">
                    <a:tint val="75000"/>
                  </a:schemeClr>
                </a:solidFill>
              </a:defRPr>
            </a:lvl6pPr>
            <a:lvl7pPr marL="9919411" indent="0" algn="ctr">
              <a:buNone/>
              <a:defRPr>
                <a:solidFill>
                  <a:schemeClr val="tx1">
                    <a:tint val="75000"/>
                  </a:schemeClr>
                </a:solidFill>
              </a:defRPr>
            </a:lvl7pPr>
            <a:lvl8pPr marL="11572646" indent="0" algn="ctr">
              <a:buNone/>
              <a:defRPr>
                <a:solidFill>
                  <a:schemeClr val="tx1">
                    <a:tint val="75000"/>
                  </a:schemeClr>
                </a:solidFill>
              </a:defRPr>
            </a:lvl8pPr>
            <a:lvl9pPr marL="13225882"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264676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141642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6581" y="1212415"/>
            <a:ext cx="4812387" cy="2583204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069419" y="1212415"/>
            <a:ext cx="14080689" cy="2583204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97794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183873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535" y="19454634"/>
            <a:ext cx="18180130" cy="6012992"/>
          </a:xfrm>
        </p:spPr>
        <p:txBody>
          <a:bodyPr anchor="t"/>
          <a:lstStyle>
            <a:lvl1pPr algn="l">
              <a:defRPr sz="14500" b="1" cap="all"/>
            </a:lvl1pPr>
          </a:lstStyle>
          <a:p>
            <a:r>
              <a:rPr lang="en-GB" smtClean="0"/>
              <a:t>Click to edit Master title style</a:t>
            </a:r>
            <a:endParaRPr lang="en-US"/>
          </a:p>
        </p:txBody>
      </p:sp>
      <p:sp>
        <p:nvSpPr>
          <p:cNvPr id="3" name="Text Placeholder 2"/>
          <p:cNvSpPr>
            <a:spLocks noGrp="1"/>
          </p:cNvSpPr>
          <p:nvPr>
            <p:ph type="body" idx="1"/>
          </p:nvPr>
        </p:nvSpPr>
        <p:spPr>
          <a:xfrm>
            <a:off x="1689535" y="12831929"/>
            <a:ext cx="18180130" cy="6622699"/>
          </a:xfrm>
        </p:spPr>
        <p:txBody>
          <a:bodyPr anchor="b"/>
          <a:lstStyle>
            <a:lvl1pPr marL="0" indent="0">
              <a:buNone/>
              <a:defRPr sz="7200">
                <a:solidFill>
                  <a:schemeClr val="tx1">
                    <a:tint val="75000"/>
                  </a:schemeClr>
                </a:solidFill>
              </a:defRPr>
            </a:lvl1pPr>
            <a:lvl2pPr marL="1653235" indent="0">
              <a:buNone/>
              <a:defRPr sz="6500">
                <a:solidFill>
                  <a:schemeClr val="tx1">
                    <a:tint val="75000"/>
                  </a:schemeClr>
                </a:solidFill>
              </a:defRPr>
            </a:lvl2pPr>
            <a:lvl3pPr marL="3306470" indent="0">
              <a:buNone/>
              <a:defRPr sz="5800">
                <a:solidFill>
                  <a:schemeClr val="tx1">
                    <a:tint val="75000"/>
                  </a:schemeClr>
                </a:solidFill>
              </a:defRPr>
            </a:lvl3pPr>
            <a:lvl4pPr marL="4959706" indent="0">
              <a:buNone/>
              <a:defRPr sz="5100">
                <a:solidFill>
                  <a:schemeClr val="tx1">
                    <a:tint val="75000"/>
                  </a:schemeClr>
                </a:solidFill>
              </a:defRPr>
            </a:lvl4pPr>
            <a:lvl5pPr marL="6612941" indent="0">
              <a:buNone/>
              <a:defRPr sz="5100">
                <a:solidFill>
                  <a:schemeClr val="tx1">
                    <a:tint val="75000"/>
                  </a:schemeClr>
                </a:solidFill>
              </a:defRPr>
            </a:lvl5pPr>
            <a:lvl6pPr marL="8266176" indent="0">
              <a:buNone/>
              <a:defRPr sz="5100">
                <a:solidFill>
                  <a:schemeClr val="tx1">
                    <a:tint val="75000"/>
                  </a:schemeClr>
                </a:solidFill>
              </a:defRPr>
            </a:lvl6pPr>
            <a:lvl7pPr marL="9919411" indent="0">
              <a:buNone/>
              <a:defRPr sz="5100">
                <a:solidFill>
                  <a:schemeClr val="tx1">
                    <a:tint val="75000"/>
                  </a:schemeClr>
                </a:solidFill>
              </a:defRPr>
            </a:lvl7pPr>
            <a:lvl8pPr marL="11572646" indent="0">
              <a:buNone/>
              <a:defRPr sz="5100">
                <a:solidFill>
                  <a:schemeClr val="tx1">
                    <a:tint val="75000"/>
                  </a:schemeClr>
                </a:solidFill>
              </a:defRPr>
            </a:lvl8pPr>
            <a:lvl9pPr marL="13225882" indent="0">
              <a:buNone/>
              <a:defRPr sz="51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404470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069419" y="7064222"/>
            <a:ext cx="9446538" cy="19980240"/>
          </a:xfrm>
        </p:spPr>
        <p:txBody>
          <a:bodyPr/>
          <a:lstStyle>
            <a:lvl1pPr>
              <a:defRPr sz="10100"/>
            </a:lvl1pPr>
            <a:lvl2pPr>
              <a:defRPr sz="8700"/>
            </a:lvl2pPr>
            <a:lvl3pPr>
              <a:defRPr sz="7200"/>
            </a:lvl3pPr>
            <a:lvl4pPr>
              <a:defRPr sz="6500"/>
            </a:lvl4pPr>
            <a:lvl5pPr>
              <a:defRPr sz="6500"/>
            </a:lvl5pPr>
            <a:lvl6pPr>
              <a:defRPr sz="6500"/>
            </a:lvl6pPr>
            <a:lvl7pPr>
              <a:defRPr sz="6500"/>
            </a:lvl7pPr>
            <a:lvl8pPr>
              <a:defRPr sz="6500"/>
            </a:lvl8pPr>
            <a:lvl9pPr>
              <a:defRPr sz="6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10872431" y="7064222"/>
            <a:ext cx="9446538" cy="19980240"/>
          </a:xfrm>
        </p:spPr>
        <p:txBody>
          <a:bodyPr/>
          <a:lstStyle>
            <a:lvl1pPr>
              <a:defRPr sz="10100"/>
            </a:lvl1pPr>
            <a:lvl2pPr>
              <a:defRPr sz="8700"/>
            </a:lvl2pPr>
            <a:lvl3pPr>
              <a:defRPr sz="7200"/>
            </a:lvl3pPr>
            <a:lvl4pPr>
              <a:defRPr sz="6500"/>
            </a:lvl4pPr>
            <a:lvl5pPr>
              <a:defRPr sz="6500"/>
            </a:lvl5pPr>
            <a:lvl6pPr>
              <a:defRPr sz="6500"/>
            </a:lvl6pPr>
            <a:lvl7pPr>
              <a:defRPr sz="6500"/>
            </a:lvl7pPr>
            <a:lvl8pPr>
              <a:defRPr sz="6500"/>
            </a:lvl8pPr>
            <a:lvl9pPr>
              <a:defRPr sz="6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343346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069420" y="6776886"/>
            <a:ext cx="9450252" cy="2824286"/>
          </a:xfrm>
        </p:spPr>
        <p:txBody>
          <a:bodyPr anchor="b"/>
          <a:lstStyle>
            <a:lvl1pPr marL="0" indent="0">
              <a:buNone/>
              <a:defRPr sz="8700" b="1"/>
            </a:lvl1pPr>
            <a:lvl2pPr marL="1653235" indent="0">
              <a:buNone/>
              <a:defRPr sz="7200" b="1"/>
            </a:lvl2pPr>
            <a:lvl3pPr marL="3306470" indent="0">
              <a:buNone/>
              <a:defRPr sz="6500" b="1"/>
            </a:lvl3pPr>
            <a:lvl4pPr marL="4959706" indent="0">
              <a:buNone/>
              <a:defRPr sz="5800" b="1"/>
            </a:lvl4pPr>
            <a:lvl5pPr marL="6612941" indent="0">
              <a:buNone/>
              <a:defRPr sz="5800" b="1"/>
            </a:lvl5pPr>
            <a:lvl6pPr marL="8266176" indent="0">
              <a:buNone/>
              <a:defRPr sz="5800" b="1"/>
            </a:lvl6pPr>
            <a:lvl7pPr marL="9919411" indent="0">
              <a:buNone/>
              <a:defRPr sz="5800" b="1"/>
            </a:lvl7pPr>
            <a:lvl8pPr marL="11572646" indent="0">
              <a:buNone/>
              <a:defRPr sz="5800" b="1"/>
            </a:lvl8pPr>
            <a:lvl9pPr marL="13225882" indent="0">
              <a:buNone/>
              <a:defRPr sz="5800" b="1"/>
            </a:lvl9pPr>
          </a:lstStyle>
          <a:p>
            <a:pPr lvl="0"/>
            <a:r>
              <a:rPr lang="en-GB" smtClean="0"/>
              <a:t>Click to edit Master text styles</a:t>
            </a:r>
          </a:p>
        </p:txBody>
      </p:sp>
      <p:sp>
        <p:nvSpPr>
          <p:cNvPr id="4" name="Content Placeholder 3"/>
          <p:cNvSpPr>
            <a:spLocks noGrp="1"/>
          </p:cNvSpPr>
          <p:nvPr>
            <p:ph sz="half" idx="2"/>
          </p:nvPr>
        </p:nvSpPr>
        <p:spPr>
          <a:xfrm>
            <a:off x="1069420" y="9601166"/>
            <a:ext cx="9450252" cy="17443290"/>
          </a:xfrm>
        </p:spPr>
        <p:txBody>
          <a:bodyPr/>
          <a:lstStyle>
            <a:lvl1pPr>
              <a:defRPr sz="87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10865007" y="6776886"/>
            <a:ext cx="9453965" cy="2824286"/>
          </a:xfrm>
        </p:spPr>
        <p:txBody>
          <a:bodyPr anchor="b"/>
          <a:lstStyle>
            <a:lvl1pPr marL="0" indent="0">
              <a:buNone/>
              <a:defRPr sz="8700" b="1"/>
            </a:lvl1pPr>
            <a:lvl2pPr marL="1653235" indent="0">
              <a:buNone/>
              <a:defRPr sz="7200" b="1"/>
            </a:lvl2pPr>
            <a:lvl3pPr marL="3306470" indent="0">
              <a:buNone/>
              <a:defRPr sz="6500" b="1"/>
            </a:lvl3pPr>
            <a:lvl4pPr marL="4959706" indent="0">
              <a:buNone/>
              <a:defRPr sz="5800" b="1"/>
            </a:lvl4pPr>
            <a:lvl5pPr marL="6612941" indent="0">
              <a:buNone/>
              <a:defRPr sz="5800" b="1"/>
            </a:lvl5pPr>
            <a:lvl6pPr marL="8266176" indent="0">
              <a:buNone/>
              <a:defRPr sz="5800" b="1"/>
            </a:lvl6pPr>
            <a:lvl7pPr marL="9919411" indent="0">
              <a:buNone/>
              <a:defRPr sz="5800" b="1"/>
            </a:lvl7pPr>
            <a:lvl8pPr marL="11572646" indent="0">
              <a:buNone/>
              <a:defRPr sz="5800" b="1"/>
            </a:lvl8pPr>
            <a:lvl9pPr marL="13225882" indent="0">
              <a:buNone/>
              <a:defRPr sz="5800" b="1"/>
            </a:lvl9pPr>
          </a:lstStyle>
          <a:p>
            <a:pPr lvl="0"/>
            <a:r>
              <a:rPr lang="en-GB" smtClean="0"/>
              <a:t>Click to edit Master text styles</a:t>
            </a:r>
          </a:p>
        </p:txBody>
      </p:sp>
      <p:sp>
        <p:nvSpPr>
          <p:cNvPr id="6" name="Content Placeholder 5"/>
          <p:cNvSpPr>
            <a:spLocks noGrp="1"/>
          </p:cNvSpPr>
          <p:nvPr>
            <p:ph sz="quarter" idx="4"/>
          </p:nvPr>
        </p:nvSpPr>
        <p:spPr>
          <a:xfrm>
            <a:off x="10865007" y="9601166"/>
            <a:ext cx="9453965" cy="17443290"/>
          </a:xfrm>
        </p:spPr>
        <p:txBody>
          <a:bodyPr/>
          <a:lstStyle>
            <a:lvl1pPr>
              <a:defRPr sz="87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329416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20135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206295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423" y="1205399"/>
            <a:ext cx="7036632" cy="5129970"/>
          </a:xfrm>
        </p:spPr>
        <p:txBody>
          <a:bodyPr anchor="b"/>
          <a:lstStyle>
            <a:lvl1pPr algn="l">
              <a:defRPr sz="7200" b="1"/>
            </a:lvl1pPr>
          </a:lstStyle>
          <a:p>
            <a:r>
              <a:rPr lang="en-GB" smtClean="0"/>
              <a:t>Click to edit Master title style</a:t>
            </a:r>
            <a:endParaRPr lang="en-US"/>
          </a:p>
        </p:txBody>
      </p:sp>
      <p:sp>
        <p:nvSpPr>
          <p:cNvPr id="3" name="Content Placeholder 2"/>
          <p:cNvSpPr>
            <a:spLocks noGrp="1"/>
          </p:cNvSpPr>
          <p:nvPr>
            <p:ph idx="1"/>
          </p:nvPr>
        </p:nvSpPr>
        <p:spPr>
          <a:xfrm>
            <a:off x="8362266" y="1205408"/>
            <a:ext cx="11956703" cy="25839057"/>
          </a:xfrm>
        </p:spPr>
        <p:txBody>
          <a:bodyPr/>
          <a:lstStyle>
            <a:lvl1pPr>
              <a:defRPr sz="11600"/>
            </a:lvl1pPr>
            <a:lvl2pPr>
              <a:defRPr sz="10100"/>
            </a:lvl2pPr>
            <a:lvl3pPr>
              <a:defRPr sz="8700"/>
            </a:lvl3pPr>
            <a:lvl4pPr>
              <a:defRPr sz="7200"/>
            </a:lvl4pPr>
            <a:lvl5pPr>
              <a:defRPr sz="7200"/>
            </a:lvl5pPr>
            <a:lvl6pPr>
              <a:defRPr sz="7200"/>
            </a:lvl6pPr>
            <a:lvl7pPr>
              <a:defRPr sz="7200"/>
            </a:lvl7pPr>
            <a:lvl8pPr>
              <a:defRPr sz="7200"/>
            </a:lvl8pPr>
            <a:lvl9pPr>
              <a:defRPr sz="7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1069423" y="6335378"/>
            <a:ext cx="7036632" cy="20709087"/>
          </a:xfrm>
        </p:spPr>
        <p:txBody>
          <a:bodyPr/>
          <a:lstStyle>
            <a:lvl1pPr marL="0" indent="0">
              <a:buNone/>
              <a:defRPr sz="5100"/>
            </a:lvl1pPr>
            <a:lvl2pPr marL="1653235" indent="0">
              <a:buNone/>
              <a:defRPr sz="4300"/>
            </a:lvl2pPr>
            <a:lvl3pPr marL="3306470" indent="0">
              <a:buNone/>
              <a:defRPr sz="3600"/>
            </a:lvl3pPr>
            <a:lvl4pPr marL="4959706" indent="0">
              <a:buNone/>
              <a:defRPr sz="3300"/>
            </a:lvl4pPr>
            <a:lvl5pPr marL="6612941" indent="0">
              <a:buNone/>
              <a:defRPr sz="3300"/>
            </a:lvl5pPr>
            <a:lvl6pPr marL="8266176" indent="0">
              <a:buNone/>
              <a:defRPr sz="3300"/>
            </a:lvl6pPr>
            <a:lvl7pPr marL="9919411" indent="0">
              <a:buNone/>
              <a:defRPr sz="3300"/>
            </a:lvl7pPr>
            <a:lvl8pPr marL="11572646" indent="0">
              <a:buNone/>
              <a:defRPr sz="3300"/>
            </a:lvl8pPr>
            <a:lvl9pPr marL="13225882" indent="0">
              <a:buNone/>
              <a:defRPr sz="33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210288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2274" y="21192649"/>
            <a:ext cx="12833033" cy="2501915"/>
          </a:xfrm>
        </p:spPr>
        <p:txBody>
          <a:bodyPr anchor="b"/>
          <a:lstStyle>
            <a:lvl1pPr algn="l">
              <a:defRPr sz="7200" b="1"/>
            </a:lvl1pPr>
          </a:lstStyle>
          <a:p>
            <a:r>
              <a:rPr lang="en-GB" smtClean="0"/>
              <a:t>Click to edit Master title style</a:t>
            </a:r>
            <a:endParaRPr lang="en-US"/>
          </a:p>
        </p:txBody>
      </p:sp>
      <p:sp>
        <p:nvSpPr>
          <p:cNvPr id="3" name="Picture Placeholder 2"/>
          <p:cNvSpPr>
            <a:spLocks noGrp="1"/>
          </p:cNvSpPr>
          <p:nvPr>
            <p:ph type="pic" idx="1"/>
          </p:nvPr>
        </p:nvSpPr>
        <p:spPr>
          <a:xfrm>
            <a:off x="4192274" y="2705145"/>
            <a:ext cx="12833033" cy="18165128"/>
          </a:xfrm>
        </p:spPr>
        <p:txBody>
          <a:bodyPr/>
          <a:lstStyle>
            <a:lvl1pPr marL="0" indent="0">
              <a:buNone/>
              <a:defRPr sz="11600"/>
            </a:lvl1pPr>
            <a:lvl2pPr marL="1653235" indent="0">
              <a:buNone/>
              <a:defRPr sz="10100"/>
            </a:lvl2pPr>
            <a:lvl3pPr marL="3306470" indent="0">
              <a:buNone/>
              <a:defRPr sz="8700"/>
            </a:lvl3pPr>
            <a:lvl4pPr marL="4959706" indent="0">
              <a:buNone/>
              <a:defRPr sz="7200"/>
            </a:lvl4pPr>
            <a:lvl5pPr marL="6612941" indent="0">
              <a:buNone/>
              <a:defRPr sz="7200"/>
            </a:lvl5pPr>
            <a:lvl6pPr marL="8266176" indent="0">
              <a:buNone/>
              <a:defRPr sz="7200"/>
            </a:lvl6pPr>
            <a:lvl7pPr marL="9919411" indent="0">
              <a:buNone/>
              <a:defRPr sz="7200"/>
            </a:lvl7pPr>
            <a:lvl8pPr marL="11572646" indent="0">
              <a:buNone/>
              <a:defRPr sz="7200"/>
            </a:lvl8pPr>
            <a:lvl9pPr marL="13225882" indent="0">
              <a:buNone/>
              <a:defRPr sz="7200"/>
            </a:lvl9pPr>
          </a:lstStyle>
          <a:p>
            <a:endParaRPr lang="en-US"/>
          </a:p>
        </p:txBody>
      </p:sp>
      <p:sp>
        <p:nvSpPr>
          <p:cNvPr id="4" name="Text Placeholder 3"/>
          <p:cNvSpPr>
            <a:spLocks noGrp="1"/>
          </p:cNvSpPr>
          <p:nvPr>
            <p:ph type="body" sz="half" idx="2"/>
          </p:nvPr>
        </p:nvSpPr>
        <p:spPr>
          <a:xfrm>
            <a:off x="4192274" y="23694561"/>
            <a:ext cx="12833033" cy="3553133"/>
          </a:xfrm>
        </p:spPr>
        <p:txBody>
          <a:bodyPr/>
          <a:lstStyle>
            <a:lvl1pPr marL="0" indent="0">
              <a:buNone/>
              <a:defRPr sz="5100"/>
            </a:lvl1pPr>
            <a:lvl2pPr marL="1653235" indent="0">
              <a:buNone/>
              <a:defRPr sz="4300"/>
            </a:lvl2pPr>
            <a:lvl3pPr marL="3306470" indent="0">
              <a:buNone/>
              <a:defRPr sz="3600"/>
            </a:lvl3pPr>
            <a:lvl4pPr marL="4959706" indent="0">
              <a:buNone/>
              <a:defRPr sz="3300"/>
            </a:lvl4pPr>
            <a:lvl5pPr marL="6612941" indent="0">
              <a:buNone/>
              <a:defRPr sz="3300"/>
            </a:lvl5pPr>
            <a:lvl6pPr marL="8266176" indent="0">
              <a:buNone/>
              <a:defRPr sz="3300"/>
            </a:lvl6pPr>
            <a:lvl7pPr marL="9919411" indent="0">
              <a:buNone/>
              <a:defRPr sz="3300"/>
            </a:lvl7pPr>
            <a:lvl8pPr marL="11572646" indent="0">
              <a:buNone/>
              <a:defRPr sz="3300"/>
            </a:lvl8pPr>
            <a:lvl9pPr marL="13225882" indent="0">
              <a:buNone/>
              <a:defRPr sz="33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2AF1C04-2FB0-5E41-A881-E542EB6EA5B6}" type="datetimeFigureOut">
              <a:rPr lang="en-US" smtClean="0"/>
              <a:pPr/>
              <a:t>19/09/2012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C4A7-F29C-0A4F-94E0-4669220337D8}" type="slidenum">
              <a:rPr lang="en-US" smtClean="0"/>
              <a:pPr/>
              <a:t>‹#›</a:t>
            </a:fld>
            <a:endParaRPr lang="en-US"/>
          </a:p>
        </p:txBody>
      </p:sp>
    </p:spTree>
    <p:extLst>
      <p:ext uri="{BB962C8B-B14F-4D97-AF65-F5344CB8AC3E}">
        <p14:creationId xmlns:p14="http://schemas.microsoft.com/office/powerpoint/2010/main" val="180088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420" y="1212415"/>
            <a:ext cx="19249549" cy="5045869"/>
          </a:xfrm>
          <a:prstGeom prst="rect">
            <a:avLst/>
          </a:prstGeom>
        </p:spPr>
        <p:txBody>
          <a:bodyPr vert="horz" lIns="330647" tIns="165324" rIns="330647" bIns="165324"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1069420" y="7064222"/>
            <a:ext cx="19249549" cy="19980240"/>
          </a:xfrm>
          <a:prstGeom prst="rect">
            <a:avLst/>
          </a:prstGeom>
        </p:spPr>
        <p:txBody>
          <a:bodyPr vert="horz" lIns="330647" tIns="165324" rIns="330647" bIns="165324"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1069419" y="28060640"/>
            <a:ext cx="4990624" cy="1611876"/>
          </a:xfrm>
          <a:prstGeom prst="rect">
            <a:avLst/>
          </a:prstGeom>
        </p:spPr>
        <p:txBody>
          <a:bodyPr vert="horz" lIns="330647" tIns="165324" rIns="330647" bIns="165324" rtlCol="0" anchor="ctr"/>
          <a:lstStyle>
            <a:lvl1pPr algn="l">
              <a:defRPr sz="4300">
                <a:solidFill>
                  <a:schemeClr val="tx1">
                    <a:tint val="75000"/>
                  </a:schemeClr>
                </a:solidFill>
              </a:defRPr>
            </a:lvl1pPr>
          </a:lstStyle>
          <a:p>
            <a:fld id="{32AF1C04-2FB0-5E41-A881-E542EB6EA5B6}" type="datetimeFigureOut">
              <a:rPr lang="en-US" smtClean="0"/>
              <a:pPr/>
              <a:t>19/09/2012</a:t>
            </a:fld>
            <a:endParaRPr lang="en-US"/>
          </a:p>
        </p:txBody>
      </p:sp>
      <p:sp>
        <p:nvSpPr>
          <p:cNvPr id="5" name="Footer Placeholder 4"/>
          <p:cNvSpPr>
            <a:spLocks noGrp="1"/>
          </p:cNvSpPr>
          <p:nvPr>
            <p:ph type="ftr" sz="quarter" idx="3"/>
          </p:nvPr>
        </p:nvSpPr>
        <p:spPr>
          <a:xfrm>
            <a:off x="7307699" y="28060640"/>
            <a:ext cx="6772990" cy="1611876"/>
          </a:xfrm>
          <a:prstGeom prst="rect">
            <a:avLst/>
          </a:prstGeom>
        </p:spPr>
        <p:txBody>
          <a:bodyPr vert="horz" lIns="330647" tIns="165324" rIns="330647" bIns="165324" rtlCol="0" anchor="ctr"/>
          <a:lstStyle>
            <a:lvl1pPr algn="ctr">
              <a:defRPr sz="4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8345" y="28060640"/>
            <a:ext cx="4990624" cy="1611876"/>
          </a:xfrm>
          <a:prstGeom prst="rect">
            <a:avLst/>
          </a:prstGeom>
        </p:spPr>
        <p:txBody>
          <a:bodyPr vert="horz" lIns="330647" tIns="165324" rIns="330647" bIns="165324" rtlCol="0" anchor="ctr"/>
          <a:lstStyle>
            <a:lvl1pPr algn="r">
              <a:defRPr sz="4300">
                <a:solidFill>
                  <a:schemeClr val="tx1">
                    <a:tint val="75000"/>
                  </a:schemeClr>
                </a:solidFill>
              </a:defRPr>
            </a:lvl1pPr>
          </a:lstStyle>
          <a:p>
            <a:fld id="{E4BDC4A7-F29C-0A4F-94E0-4669220337D8}" type="slidenum">
              <a:rPr lang="en-US" smtClean="0"/>
              <a:pPr/>
              <a:t>‹#›</a:t>
            </a:fld>
            <a:endParaRPr lang="en-US"/>
          </a:p>
        </p:txBody>
      </p:sp>
    </p:spTree>
    <p:extLst>
      <p:ext uri="{BB962C8B-B14F-4D97-AF65-F5344CB8AC3E}">
        <p14:creationId xmlns:p14="http://schemas.microsoft.com/office/powerpoint/2010/main" val="316094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53235" rtl="0" eaLnBrk="1" latinLnBrk="0" hangingPunct="1">
        <a:spcBef>
          <a:spcPct val="0"/>
        </a:spcBef>
        <a:buNone/>
        <a:defRPr sz="15900" kern="1200">
          <a:solidFill>
            <a:schemeClr val="tx1"/>
          </a:solidFill>
          <a:latin typeface="+mj-lt"/>
          <a:ea typeface="+mj-ea"/>
          <a:cs typeface="+mj-cs"/>
        </a:defRPr>
      </a:lvl1pPr>
    </p:titleStyle>
    <p:bodyStyle>
      <a:lvl1pPr marL="1239926" indent="-1239926" algn="l" defTabSz="1653235" rtl="0" eaLnBrk="1" latinLnBrk="0" hangingPunct="1">
        <a:spcBef>
          <a:spcPct val="20000"/>
        </a:spcBef>
        <a:buFont typeface="Arial"/>
        <a:buChar char="•"/>
        <a:defRPr sz="11600" kern="1200">
          <a:solidFill>
            <a:schemeClr val="tx1"/>
          </a:solidFill>
          <a:latin typeface="+mn-lt"/>
          <a:ea typeface="+mn-ea"/>
          <a:cs typeface="+mn-cs"/>
        </a:defRPr>
      </a:lvl1pPr>
      <a:lvl2pPr marL="2686507" indent="-1033272" algn="l" defTabSz="1653235" rtl="0" eaLnBrk="1" latinLnBrk="0" hangingPunct="1">
        <a:spcBef>
          <a:spcPct val="20000"/>
        </a:spcBef>
        <a:buFont typeface="Arial"/>
        <a:buChar char="–"/>
        <a:defRPr sz="10100" kern="1200">
          <a:solidFill>
            <a:schemeClr val="tx1"/>
          </a:solidFill>
          <a:latin typeface="+mn-lt"/>
          <a:ea typeface="+mn-ea"/>
          <a:cs typeface="+mn-cs"/>
        </a:defRPr>
      </a:lvl2pPr>
      <a:lvl3pPr marL="4133088" indent="-826618" algn="l" defTabSz="1653235" rtl="0" eaLnBrk="1" latinLnBrk="0" hangingPunct="1">
        <a:spcBef>
          <a:spcPct val="20000"/>
        </a:spcBef>
        <a:buFont typeface="Arial"/>
        <a:buChar char="•"/>
        <a:defRPr sz="8700" kern="1200">
          <a:solidFill>
            <a:schemeClr val="tx1"/>
          </a:solidFill>
          <a:latin typeface="+mn-lt"/>
          <a:ea typeface="+mn-ea"/>
          <a:cs typeface="+mn-cs"/>
        </a:defRPr>
      </a:lvl3pPr>
      <a:lvl4pPr marL="5786323" indent="-826618" algn="l" defTabSz="1653235" rtl="0" eaLnBrk="1" latinLnBrk="0" hangingPunct="1">
        <a:spcBef>
          <a:spcPct val="20000"/>
        </a:spcBef>
        <a:buFont typeface="Arial"/>
        <a:buChar char="–"/>
        <a:defRPr sz="7200" kern="1200">
          <a:solidFill>
            <a:schemeClr val="tx1"/>
          </a:solidFill>
          <a:latin typeface="+mn-lt"/>
          <a:ea typeface="+mn-ea"/>
          <a:cs typeface="+mn-cs"/>
        </a:defRPr>
      </a:lvl4pPr>
      <a:lvl5pPr marL="7439558" indent="-826618" algn="l" defTabSz="1653235" rtl="0" eaLnBrk="1" latinLnBrk="0" hangingPunct="1">
        <a:spcBef>
          <a:spcPct val="20000"/>
        </a:spcBef>
        <a:buFont typeface="Arial"/>
        <a:buChar char="»"/>
        <a:defRPr sz="7200" kern="1200">
          <a:solidFill>
            <a:schemeClr val="tx1"/>
          </a:solidFill>
          <a:latin typeface="+mn-lt"/>
          <a:ea typeface="+mn-ea"/>
          <a:cs typeface="+mn-cs"/>
        </a:defRPr>
      </a:lvl5pPr>
      <a:lvl6pPr marL="9092794" indent="-826618" algn="l" defTabSz="1653235" rtl="0" eaLnBrk="1" latinLnBrk="0" hangingPunct="1">
        <a:spcBef>
          <a:spcPct val="20000"/>
        </a:spcBef>
        <a:buFont typeface="Arial"/>
        <a:buChar char="•"/>
        <a:defRPr sz="7200" kern="1200">
          <a:solidFill>
            <a:schemeClr val="tx1"/>
          </a:solidFill>
          <a:latin typeface="+mn-lt"/>
          <a:ea typeface="+mn-ea"/>
          <a:cs typeface="+mn-cs"/>
        </a:defRPr>
      </a:lvl6pPr>
      <a:lvl7pPr marL="10746029" indent="-826618" algn="l" defTabSz="1653235" rtl="0" eaLnBrk="1" latinLnBrk="0" hangingPunct="1">
        <a:spcBef>
          <a:spcPct val="20000"/>
        </a:spcBef>
        <a:buFont typeface="Arial"/>
        <a:buChar char="•"/>
        <a:defRPr sz="7200" kern="1200">
          <a:solidFill>
            <a:schemeClr val="tx1"/>
          </a:solidFill>
          <a:latin typeface="+mn-lt"/>
          <a:ea typeface="+mn-ea"/>
          <a:cs typeface="+mn-cs"/>
        </a:defRPr>
      </a:lvl7pPr>
      <a:lvl8pPr marL="12399264" indent="-826618" algn="l" defTabSz="1653235" rtl="0" eaLnBrk="1" latinLnBrk="0" hangingPunct="1">
        <a:spcBef>
          <a:spcPct val="20000"/>
        </a:spcBef>
        <a:buFont typeface="Arial"/>
        <a:buChar char="•"/>
        <a:defRPr sz="7200" kern="1200">
          <a:solidFill>
            <a:schemeClr val="tx1"/>
          </a:solidFill>
          <a:latin typeface="+mn-lt"/>
          <a:ea typeface="+mn-ea"/>
          <a:cs typeface="+mn-cs"/>
        </a:defRPr>
      </a:lvl8pPr>
      <a:lvl9pPr marL="14052499" indent="-826618" algn="l" defTabSz="1653235" rtl="0" eaLnBrk="1" latinLnBrk="0" hangingPunct="1">
        <a:spcBef>
          <a:spcPct val="20000"/>
        </a:spcBef>
        <a:buFont typeface="Arial"/>
        <a:buChar char="•"/>
        <a:defRPr sz="7200" kern="1200">
          <a:solidFill>
            <a:schemeClr val="tx1"/>
          </a:solidFill>
          <a:latin typeface="+mn-lt"/>
          <a:ea typeface="+mn-ea"/>
          <a:cs typeface="+mn-cs"/>
        </a:defRPr>
      </a:lvl9pPr>
    </p:bodyStyle>
    <p:otherStyle>
      <a:defPPr>
        <a:defRPr lang="en-US"/>
      </a:defPPr>
      <a:lvl1pPr marL="0" algn="l" defTabSz="1653235" rtl="0" eaLnBrk="1" latinLnBrk="0" hangingPunct="1">
        <a:defRPr sz="6500" kern="1200">
          <a:solidFill>
            <a:schemeClr val="tx1"/>
          </a:solidFill>
          <a:latin typeface="+mn-lt"/>
          <a:ea typeface="+mn-ea"/>
          <a:cs typeface="+mn-cs"/>
        </a:defRPr>
      </a:lvl1pPr>
      <a:lvl2pPr marL="1653235" algn="l" defTabSz="1653235" rtl="0" eaLnBrk="1" latinLnBrk="0" hangingPunct="1">
        <a:defRPr sz="6500" kern="1200">
          <a:solidFill>
            <a:schemeClr val="tx1"/>
          </a:solidFill>
          <a:latin typeface="+mn-lt"/>
          <a:ea typeface="+mn-ea"/>
          <a:cs typeface="+mn-cs"/>
        </a:defRPr>
      </a:lvl2pPr>
      <a:lvl3pPr marL="3306470" algn="l" defTabSz="1653235" rtl="0" eaLnBrk="1" latinLnBrk="0" hangingPunct="1">
        <a:defRPr sz="6500" kern="1200">
          <a:solidFill>
            <a:schemeClr val="tx1"/>
          </a:solidFill>
          <a:latin typeface="+mn-lt"/>
          <a:ea typeface="+mn-ea"/>
          <a:cs typeface="+mn-cs"/>
        </a:defRPr>
      </a:lvl3pPr>
      <a:lvl4pPr marL="4959706" algn="l" defTabSz="1653235" rtl="0" eaLnBrk="1" latinLnBrk="0" hangingPunct="1">
        <a:defRPr sz="6500" kern="1200">
          <a:solidFill>
            <a:schemeClr val="tx1"/>
          </a:solidFill>
          <a:latin typeface="+mn-lt"/>
          <a:ea typeface="+mn-ea"/>
          <a:cs typeface="+mn-cs"/>
        </a:defRPr>
      </a:lvl4pPr>
      <a:lvl5pPr marL="6612941" algn="l" defTabSz="1653235" rtl="0" eaLnBrk="1" latinLnBrk="0" hangingPunct="1">
        <a:defRPr sz="6500" kern="1200">
          <a:solidFill>
            <a:schemeClr val="tx1"/>
          </a:solidFill>
          <a:latin typeface="+mn-lt"/>
          <a:ea typeface="+mn-ea"/>
          <a:cs typeface="+mn-cs"/>
        </a:defRPr>
      </a:lvl5pPr>
      <a:lvl6pPr marL="8266176" algn="l" defTabSz="1653235" rtl="0" eaLnBrk="1" latinLnBrk="0" hangingPunct="1">
        <a:defRPr sz="6500" kern="1200">
          <a:solidFill>
            <a:schemeClr val="tx1"/>
          </a:solidFill>
          <a:latin typeface="+mn-lt"/>
          <a:ea typeface="+mn-ea"/>
          <a:cs typeface="+mn-cs"/>
        </a:defRPr>
      </a:lvl6pPr>
      <a:lvl7pPr marL="9919411" algn="l" defTabSz="1653235" rtl="0" eaLnBrk="1" latinLnBrk="0" hangingPunct="1">
        <a:defRPr sz="6500" kern="1200">
          <a:solidFill>
            <a:schemeClr val="tx1"/>
          </a:solidFill>
          <a:latin typeface="+mn-lt"/>
          <a:ea typeface="+mn-ea"/>
          <a:cs typeface="+mn-cs"/>
        </a:defRPr>
      </a:lvl7pPr>
      <a:lvl8pPr marL="11572646" algn="l" defTabSz="1653235" rtl="0" eaLnBrk="1" latinLnBrk="0" hangingPunct="1">
        <a:defRPr sz="6500" kern="1200">
          <a:solidFill>
            <a:schemeClr val="tx1"/>
          </a:solidFill>
          <a:latin typeface="+mn-lt"/>
          <a:ea typeface="+mn-ea"/>
          <a:cs typeface="+mn-cs"/>
        </a:defRPr>
      </a:lvl8pPr>
      <a:lvl9pPr marL="13225882" algn="l" defTabSz="1653235"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rya.org.uk/infoadvice/clubsclass/Premises/Pages/mooringlaw.aspx" TargetMode="External"/><Relationship Id="rId4" Type="http://schemas.openxmlformats.org/officeDocument/2006/relationships/image" Target="../media/image2.jpeg"/><Relationship Id="rId5" Type="http://schemas.openxmlformats.org/officeDocument/2006/relationships/image" Target="../media/image3.jpeg"/><Relationship Id="rId7" Type="http://schemas.openxmlformats.org/officeDocument/2006/relationships/hyperlink" Target="http://eur-lex.europa.eu/LexUriServ/LexUriServ.do?uri=CONSLEG:1998L0018:20050101:EN:PDF"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9" Type="http://schemas.openxmlformats.org/officeDocument/2006/relationships/hyperlink" Target="mailto:mclark@uclan.ac.uk" TargetMode="External"/><Relationship Id="rId3" Type="http://schemas.openxmlformats.org/officeDocument/2006/relationships/image" Target="../media/image1.png"/><Relationship Id="rId6" Type="http://schemas.openxmlformats.org/officeDocument/2006/relationships/hyperlink" Target="http://www.thecrownestate.co.uk/moorings_la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5" descr="douig rig 2010.jpg"/>
          <p:cNvPicPr>
            <a:picLocks noChangeAspect="1"/>
          </p:cNvPicPr>
          <p:nvPr/>
        </p:nvPicPr>
        <p:blipFill>
          <a:blip r:embed="rId4"/>
          <a:srcRect t="41461" r="12641" b="13633"/>
          <a:stretch>
            <a:fillRect/>
          </a:stretch>
        </p:blipFill>
        <p:spPr>
          <a:xfrm>
            <a:off x="1192530" y="17633335"/>
            <a:ext cx="9090790" cy="3504716"/>
          </a:xfrm>
          <a:prstGeom prst="rect">
            <a:avLst/>
          </a:prstGeom>
        </p:spPr>
      </p:pic>
      <p:pic>
        <p:nvPicPr>
          <p:cNvPr id="2" name="Picture 1" descr="Conwy sunset late August.jpg"/>
          <p:cNvPicPr>
            <a:picLocks noChangeAspect="1"/>
          </p:cNvPicPr>
          <p:nvPr/>
        </p:nvPicPr>
        <p:blipFill>
          <a:blip r:embed="rId5"/>
          <a:stretch>
            <a:fillRect/>
          </a:stretch>
        </p:blipFill>
        <p:spPr>
          <a:xfrm>
            <a:off x="12436893" y="2601304"/>
            <a:ext cx="8951495" cy="6713621"/>
          </a:xfrm>
          <a:prstGeom prst="rect">
            <a:avLst/>
          </a:prstGeom>
        </p:spPr>
      </p:pic>
      <p:sp>
        <p:nvSpPr>
          <p:cNvPr id="3" name="TextBox 2"/>
          <p:cNvSpPr txBox="1"/>
          <p:nvPr/>
        </p:nvSpPr>
        <p:spPr>
          <a:xfrm>
            <a:off x="12436893" y="2601304"/>
            <a:ext cx="8951495" cy="6555641"/>
          </a:xfrm>
          <a:prstGeom prst="rect">
            <a:avLst/>
          </a:prstGeom>
          <a:noFill/>
        </p:spPr>
        <p:txBody>
          <a:bodyPr wrap="square" rtlCol="0">
            <a:spAutoFit/>
          </a:bodyPr>
          <a:lstStyle/>
          <a:p>
            <a:r>
              <a:rPr lang="en-GB" b="1" dirty="0" smtClean="0">
                <a:solidFill>
                  <a:schemeClr val="bg1"/>
                </a:solidFill>
              </a:rPr>
              <a:t>Visitor moorings for UK small craft:  a dangerous neglect?</a:t>
            </a:r>
          </a:p>
          <a:p>
            <a:endParaRPr lang="en-GB" b="1" dirty="0" smtClean="0">
              <a:solidFill>
                <a:schemeClr val="bg1"/>
              </a:solidFill>
            </a:endParaRPr>
          </a:p>
          <a:p>
            <a:endParaRPr lang="en-GB" sz="4000" b="1" dirty="0" smtClean="0">
              <a:solidFill>
                <a:schemeClr val="bg1"/>
              </a:solidFill>
            </a:endParaRPr>
          </a:p>
          <a:p>
            <a:r>
              <a:rPr lang="en-GB" sz="4000" b="1" dirty="0" smtClean="0">
                <a:solidFill>
                  <a:schemeClr val="bg1"/>
                </a:solidFill>
              </a:rPr>
              <a:t>Paper for</a:t>
            </a:r>
          </a:p>
          <a:p>
            <a:r>
              <a:rPr lang="en-GB" sz="4000" b="1" dirty="0" smtClean="0">
                <a:solidFill>
                  <a:schemeClr val="bg1"/>
                </a:solidFill>
              </a:rPr>
              <a:t>1</a:t>
            </a:r>
            <a:r>
              <a:rPr lang="en-GB" sz="4000" b="1" baseline="30000" dirty="0" smtClean="0">
                <a:solidFill>
                  <a:schemeClr val="bg1"/>
                </a:solidFill>
              </a:rPr>
              <a:t>st</a:t>
            </a:r>
            <a:r>
              <a:rPr lang="en-GB" sz="4000" b="1" dirty="0" smtClean="0">
                <a:solidFill>
                  <a:schemeClr val="bg1"/>
                </a:solidFill>
              </a:rPr>
              <a:t> Marine &amp; Coastal Policy  Forum</a:t>
            </a:r>
          </a:p>
          <a:p>
            <a:r>
              <a:rPr lang="en-GB" sz="4000" b="1" dirty="0" smtClean="0">
                <a:solidFill>
                  <a:schemeClr val="bg1"/>
                </a:solidFill>
              </a:rPr>
              <a:t>University of Plymouth,  24</a:t>
            </a:r>
            <a:r>
              <a:rPr lang="en-GB" sz="4000" b="1" baseline="30000" dirty="0" smtClean="0">
                <a:solidFill>
                  <a:schemeClr val="bg1"/>
                </a:solidFill>
              </a:rPr>
              <a:t>th</a:t>
            </a:r>
            <a:r>
              <a:rPr lang="en-GB" sz="4000" b="1" dirty="0" smtClean="0">
                <a:solidFill>
                  <a:schemeClr val="bg1"/>
                </a:solidFill>
              </a:rPr>
              <a:t> June 2011  </a:t>
            </a:r>
            <a:endParaRPr lang="en-GB" sz="4000" b="1" dirty="0">
              <a:solidFill>
                <a:schemeClr val="bg1"/>
              </a:solidFill>
            </a:endParaRPr>
          </a:p>
        </p:txBody>
      </p:sp>
      <p:sp>
        <p:nvSpPr>
          <p:cNvPr id="4" name="TextBox 3"/>
          <p:cNvSpPr txBox="1"/>
          <p:nvPr/>
        </p:nvSpPr>
        <p:spPr>
          <a:xfrm>
            <a:off x="0" y="4038600"/>
            <a:ext cx="12436891" cy="15311884"/>
          </a:xfrm>
          <a:prstGeom prst="rect">
            <a:avLst/>
          </a:prstGeom>
          <a:noFill/>
        </p:spPr>
        <p:txBody>
          <a:bodyPr wrap="square" rtlCol="0">
            <a:spAutoFit/>
          </a:bodyPr>
          <a:lstStyle/>
          <a:p>
            <a:r>
              <a:rPr lang="en-GB" sz="2800" b="1" dirty="0" smtClean="0"/>
              <a:t>           Context</a:t>
            </a:r>
          </a:p>
          <a:p>
            <a:pPr marL="514350" indent="-514350">
              <a:buFont typeface="+mj-lt"/>
              <a:buAutoNum type="arabicPeriod"/>
            </a:pPr>
            <a:r>
              <a:rPr lang="en-GB" sz="2800" dirty="0" smtClean="0"/>
              <a:t>Increasingly hostile environment for recreational and small scale commercial boat use.  ‘Self-Destruct’ theory of tourism (Holder1988 in Shaw &amp; Williams 2002): some activities best not facilitated or encouraged. Increased regulation of coastal &amp; near shore activity: management, plans &amp; (likely) prohibitions. Follows great expansion of offshore energy (gas, gas storage, oil, wind) &amp; concern about fish stocks &amp; marine ecosystems.  Mapping of vulnerable areas underway.</a:t>
            </a:r>
          </a:p>
          <a:p>
            <a:pPr marL="514350" indent="-514350">
              <a:buFont typeface="+mj-lt"/>
              <a:buAutoNum type="arabicPeriod"/>
            </a:pPr>
            <a:r>
              <a:rPr lang="en-GB" sz="2800" dirty="0" smtClean="0"/>
              <a:t>Marine conservation driving force behind current initiatives. Consultation ongoing.  Questionable if it engages with or adequately represents stakeholder interests &amp; casual recreation.  Presumption against activity that disturbs or might harm wildlife. Non negotiable ethic of conservation backed by scientific data (</a:t>
            </a:r>
            <a:r>
              <a:rPr lang="en-GB" sz="2800" dirty="0" err="1" smtClean="0"/>
              <a:t>eg</a:t>
            </a:r>
            <a:r>
              <a:rPr lang="en-GB" sz="2800" dirty="0" smtClean="0"/>
              <a:t>. Davenport 2006).  Marine Spatial Planning still in process of development.</a:t>
            </a:r>
          </a:p>
          <a:p>
            <a:pPr marL="514350" indent="-514350">
              <a:buFont typeface="+mj-lt"/>
              <a:buAutoNum type="arabicPeriod"/>
            </a:pPr>
            <a:r>
              <a:rPr lang="en-GB" sz="2800" dirty="0" smtClean="0"/>
              <a:t>UK has done little to implement EU Directive on marine safety regarding  </a:t>
            </a:r>
            <a:r>
              <a:rPr lang="en-GB" sz="2800" b="1" i="1" dirty="0" smtClean="0">
                <a:solidFill>
                  <a:srgbClr val="3174C5"/>
                </a:solidFill>
              </a:rPr>
              <a:t>‘place of refuge’ ... any naturally or artificially sheltered area which may be used as a shelter by a ship or craft under conditions likely to endanger its safety </a:t>
            </a:r>
            <a:r>
              <a:rPr lang="en-GB" sz="2800" dirty="0" smtClean="0"/>
              <a:t>(EU 1998).  Little use of EU funds to upgrade small (mainly inshore fishing) harbours in UK.  Anchoring integral to rights of navigation, but increasingly seen as harmful.  Provision of visitor moorings is haphazard, subject to complex and contested regulation and not to be relied on.</a:t>
            </a:r>
          </a:p>
          <a:p>
            <a:pPr marL="514350" indent="-514350">
              <a:buFont typeface="+mj-lt"/>
              <a:buAutoNum type="arabicPeriod"/>
            </a:pPr>
            <a:r>
              <a:rPr lang="en-GB" sz="2800" dirty="0" smtClean="0"/>
              <a:t>Marina development proposals are generally associated with real estate speculation, often opposed as unwelcome development and generally not facilitated by sympathetic public bodies.  May be seen to be in conflict with port activity.  Places with marina berths (</a:t>
            </a:r>
            <a:r>
              <a:rPr lang="en-GB" sz="2800" dirty="0" err="1" smtClean="0"/>
              <a:t>eg</a:t>
            </a:r>
            <a:r>
              <a:rPr lang="en-GB" sz="2800" dirty="0" smtClean="0"/>
              <a:t> Conwy, Liverpool, Fleetwood ) are not necessarily best for recreational boating activity (tides etc.).   Other locations in North West with good recreational boating potential lack necessary moorings or pontoons (</a:t>
            </a:r>
            <a:r>
              <a:rPr lang="en-GB" sz="2800" dirty="0" err="1" smtClean="0"/>
              <a:t>eg</a:t>
            </a:r>
            <a:r>
              <a:rPr lang="en-GB" sz="2800" dirty="0" smtClean="0"/>
              <a:t>. Bangor, Barrow) or have had schemes abandoned (Morecambe).  </a:t>
            </a:r>
          </a:p>
          <a:p>
            <a:pPr marL="514350" indent="-514350"/>
            <a:r>
              <a:rPr lang="en-GB" sz="2800" dirty="0" smtClean="0"/>
              <a:t>        </a:t>
            </a:r>
          </a:p>
          <a:p>
            <a:pPr marL="514350" indent="-514350"/>
            <a:r>
              <a:rPr lang="en-GB" sz="2800" dirty="0" smtClean="0"/>
              <a:t>       </a:t>
            </a:r>
            <a:r>
              <a:rPr lang="en-GB" sz="2800" b="1" dirty="0" smtClean="0"/>
              <a:t>ALL POINTS TO NEED FOR BETTER INTEGRATION BETWEEN COASTAL AND INSHORE MARINE ACTIVITIES, AND FOR CONFLICT BETWEEN USES AND INTEREST GROUPS TO BE BETTER MANAGED.  IN OTHER WORDS, A NEED FOR MARINE SPATIAL PLANNING FOR </a:t>
            </a:r>
            <a:r>
              <a:rPr lang="en-GB" sz="2800" b="1" u="sng" dirty="0" smtClean="0"/>
              <a:t>ALL</a:t>
            </a:r>
            <a:r>
              <a:rPr lang="en-GB" sz="2800" b="1" dirty="0" smtClean="0"/>
              <a:t> ACTIVITIES, USERS &amp; INTERESTS.</a:t>
            </a:r>
          </a:p>
          <a:p>
            <a:pPr marL="514350" indent="-514350"/>
            <a:endParaRPr lang="en-GB" sz="2800" b="1" dirty="0" smtClean="0"/>
          </a:p>
          <a:p>
            <a:endParaRPr lang="en-GB" dirty="0"/>
          </a:p>
        </p:txBody>
      </p:sp>
      <p:sp>
        <p:nvSpPr>
          <p:cNvPr id="5" name="TextBox 4"/>
          <p:cNvSpPr txBox="1"/>
          <p:nvPr/>
        </p:nvSpPr>
        <p:spPr>
          <a:xfrm>
            <a:off x="12771120" y="9509760"/>
            <a:ext cx="8617268" cy="10212884"/>
          </a:xfrm>
          <a:prstGeom prst="rect">
            <a:avLst/>
          </a:prstGeom>
          <a:noFill/>
        </p:spPr>
        <p:txBody>
          <a:bodyPr wrap="square" rtlCol="0">
            <a:spAutoFit/>
          </a:bodyPr>
          <a:lstStyle/>
          <a:p>
            <a:pPr marL="514350" indent="-514350"/>
            <a:r>
              <a:rPr lang="en-GB" sz="2800" b="1" dirty="0" smtClean="0"/>
              <a:t>Visitor moorings:</a:t>
            </a:r>
          </a:p>
          <a:p>
            <a:pPr marL="514350" indent="-514350">
              <a:buFont typeface="Courier New" pitchFamily="49" charset="0"/>
              <a:buChar char="o"/>
            </a:pPr>
            <a:r>
              <a:rPr lang="en-GB" sz="2800" dirty="0" smtClean="0"/>
              <a:t>Complex English law concerning moorings (Crown Estate 2011, RYA 2011)</a:t>
            </a:r>
          </a:p>
          <a:p>
            <a:pPr marL="514350" indent="-514350">
              <a:buFont typeface="Courier New" pitchFamily="49" charset="0"/>
              <a:buChar char="o"/>
            </a:pPr>
            <a:r>
              <a:rPr lang="en-GB" sz="2800" dirty="0" smtClean="0"/>
              <a:t>No requirement that chart &amp; almanac information is correct:  moorings may not be there when needed.</a:t>
            </a:r>
          </a:p>
          <a:p>
            <a:pPr marL="514350" indent="-514350">
              <a:buFont typeface="Courier New" pitchFamily="49" charset="0"/>
              <a:buChar char="o"/>
            </a:pPr>
            <a:r>
              <a:rPr lang="en-GB" sz="2800" dirty="0" smtClean="0"/>
              <a:t>Negative attitudes to provision: ‘name &amp; shame’ pursuit of non payers.   </a:t>
            </a:r>
          </a:p>
          <a:p>
            <a:pPr marL="514350" indent="-514350">
              <a:buFont typeface="Courier New" pitchFamily="49" charset="0"/>
              <a:buChar char="o"/>
            </a:pPr>
            <a:r>
              <a:rPr lang="en-GB" sz="2800" dirty="0" smtClean="0"/>
              <a:t>Underlying rights – RYA challenge right to charge for some moorings.  Crown Estate license moorings.</a:t>
            </a:r>
          </a:p>
          <a:p>
            <a:pPr marL="514350" indent="-514350">
              <a:buFont typeface="Courier New" pitchFamily="49" charset="0"/>
              <a:buChar char="o"/>
            </a:pPr>
            <a:r>
              <a:rPr lang="en-GB" sz="2800" dirty="0" smtClean="0"/>
              <a:t>Relatively good provision in Scotland:  different legal arrangements and tourist development history.</a:t>
            </a:r>
          </a:p>
          <a:p>
            <a:pPr marL="514350" indent="-514350">
              <a:buFont typeface="Courier New" pitchFamily="49" charset="0"/>
              <a:buChar char="o"/>
            </a:pPr>
            <a:r>
              <a:rPr lang="en-GB" sz="2800" dirty="0" smtClean="0"/>
              <a:t>Matter of cost of provision of moorings / charge necessary to cover these costs.</a:t>
            </a:r>
          </a:p>
          <a:p>
            <a:pPr marL="514350" indent="-514350">
              <a:buFont typeface="Courier New" pitchFamily="49" charset="0"/>
              <a:buChar char="o"/>
            </a:pPr>
            <a:r>
              <a:rPr lang="en-GB" sz="2800" dirty="0" smtClean="0"/>
              <a:t>Liability issues: ‘borrowing’ may damage tackle, or put using vessel at risk.</a:t>
            </a:r>
          </a:p>
          <a:p>
            <a:pPr marL="514350" indent="-514350"/>
            <a:r>
              <a:rPr lang="en-GB" sz="2800" b="1" dirty="0" smtClean="0"/>
              <a:t>Disadvantages of anchoring:</a:t>
            </a:r>
          </a:p>
          <a:p>
            <a:pPr marL="514350" indent="-514350">
              <a:buFont typeface="Courier New" pitchFamily="49" charset="0"/>
              <a:buChar char="o"/>
            </a:pPr>
            <a:r>
              <a:rPr lang="en-GB" sz="2800" dirty="0" smtClean="0"/>
              <a:t>Damage to marine environment</a:t>
            </a:r>
          </a:p>
          <a:p>
            <a:pPr marL="514350" indent="-514350">
              <a:buFont typeface="Courier New" pitchFamily="49" charset="0"/>
              <a:buChar char="o"/>
            </a:pPr>
            <a:r>
              <a:rPr lang="en-GB" sz="2800" dirty="0" smtClean="0"/>
              <a:t>Unreliable anchor gear</a:t>
            </a:r>
          </a:p>
          <a:p>
            <a:pPr marL="514350" indent="-514350">
              <a:buFont typeface="Courier New" pitchFamily="49" charset="0"/>
              <a:buChar char="o"/>
            </a:pPr>
            <a:r>
              <a:rPr lang="en-GB" sz="2800" dirty="0" smtClean="0"/>
              <a:t>Incompetent use </a:t>
            </a:r>
          </a:p>
          <a:p>
            <a:pPr marL="514350" indent="-514350">
              <a:buFont typeface="Courier New" pitchFamily="49" charset="0"/>
              <a:buChar char="o"/>
            </a:pPr>
            <a:r>
              <a:rPr lang="en-GB" sz="2800" dirty="0" smtClean="0"/>
              <a:t>Risk to vessel if anchor does not hold or is lost</a:t>
            </a:r>
          </a:p>
          <a:p>
            <a:pPr marL="514350" indent="-514350">
              <a:buFont typeface="Courier New" pitchFamily="49" charset="0"/>
              <a:buChar char="o"/>
            </a:pPr>
            <a:r>
              <a:rPr lang="en-GB" sz="2800" dirty="0" smtClean="0"/>
              <a:t>Accidents to crew.</a:t>
            </a:r>
          </a:p>
          <a:p>
            <a:pPr marL="2167585" lvl="1" indent="-514350"/>
            <a:r>
              <a:rPr lang="en-GB" sz="2800" dirty="0" smtClean="0"/>
              <a:t> </a:t>
            </a:r>
          </a:p>
          <a:p>
            <a:r>
              <a:rPr lang="en-GB" sz="3200" dirty="0" smtClean="0"/>
              <a:t> </a:t>
            </a:r>
            <a:endParaRPr lang="en-GB" sz="3200" dirty="0"/>
          </a:p>
        </p:txBody>
      </p:sp>
      <p:sp>
        <p:nvSpPr>
          <p:cNvPr id="8" name="TextBox 7"/>
          <p:cNvSpPr txBox="1"/>
          <p:nvPr/>
        </p:nvSpPr>
        <p:spPr>
          <a:xfrm>
            <a:off x="1" y="24825960"/>
            <a:ext cx="12024359" cy="4524315"/>
          </a:xfrm>
          <a:prstGeom prst="rect">
            <a:avLst/>
          </a:prstGeom>
          <a:noFill/>
        </p:spPr>
        <p:txBody>
          <a:bodyPr wrap="square" rtlCol="0">
            <a:spAutoFit/>
          </a:bodyPr>
          <a:lstStyle/>
          <a:p>
            <a:r>
              <a:rPr lang="en-GB" sz="2400" b="1" dirty="0" smtClean="0"/>
              <a:t>References:</a:t>
            </a:r>
          </a:p>
          <a:p>
            <a:r>
              <a:rPr lang="en-GB" sz="2400" dirty="0" smtClean="0"/>
              <a:t>Crown Estate (2011) </a:t>
            </a:r>
            <a:r>
              <a:rPr lang="en-GB" sz="2400" b="1" dirty="0" smtClean="0"/>
              <a:t>Visitor mooring regulation </a:t>
            </a:r>
            <a:r>
              <a:rPr lang="en-GB" sz="2400" b="1" dirty="0" err="1" smtClean="0"/>
              <a:t>uk</a:t>
            </a:r>
            <a:r>
              <a:rPr lang="en-GB" sz="2400" b="1" dirty="0" smtClean="0"/>
              <a:t> </a:t>
            </a:r>
            <a:r>
              <a:rPr lang="en-GB" sz="2400" dirty="0" smtClean="0">
                <a:hlinkClick r:id="rId6"/>
              </a:rPr>
              <a:t>http://www.thecrownestate.co.uk/moorings_law</a:t>
            </a:r>
            <a:endParaRPr lang="en-GB" sz="2400" dirty="0" smtClean="0"/>
          </a:p>
          <a:p>
            <a:r>
              <a:rPr lang="en-GB" sz="2400" dirty="0" smtClean="0"/>
              <a:t>Davenport J &amp; Davenport  JL (2006), </a:t>
            </a:r>
            <a:r>
              <a:rPr lang="en-GB" sz="2400" i="1" dirty="0" smtClean="0"/>
              <a:t>The impact of tourism and personal leisure transport on coastal environments: A review</a:t>
            </a:r>
            <a:r>
              <a:rPr lang="en-GB" sz="2400" dirty="0" smtClean="0"/>
              <a:t>  </a:t>
            </a:r>
            <a:r>
              <a:rPr lang="en-GB" sz="2400" b="1" dirty="0" smtClean="0"/>
              <a:t>Estuarine, Coastal and Shelf Science</a:t>
            </a:r>
            <a:r>
              <a:rPr lang="en-GB" sz="2400" dirty="0" smtClean="0"/>
              <a:t>, 67:1-2, March, 280-292 </a:t>
            </a:r>
          </a:p>
          <a:p>
            <a:r>
              <a:rPr lang="en-GB" sz="2400" dirty="0" smtClean="0"/>
              <a:t>EU, </a:t>
            </a:r>
            <a:r>
              <a:rPr lang="en-GB" sz="2400" b="1" dirty="0" smtClean="0"/>
              <a:t>COUNCIL DIRECTIVE 98/18/EC of 17 March1998 on safety rules and standards for passenger ships</a:t>
            </a:r>
            <a:r>
              <a:rPr lang="pl-PL" sz="2400" dirty="0" smtClean="0"/>
              <a:t>(OJ L 144, 15.5.1998, p. 1)</a:t>
            </a:r>
            <a:r>
              <a:rPr lang="en-GB" sz="2400" dirty="0" smtClean="0"/>
              <a:t>, 6 </a:t>
            </a:r>
            <a:r>
              <a:rPr lang="en-GB" sz="2400" dirty="0" smtClean="0">
                <a:hlinkClick r:id="rId7"/>
              </a:rPr>
              <a:t>http://eur-lex.europa.eu/LexUriServ/LexUriServ.do?uri=CONSLEG:1998L0018:20050101:EN:PDF</a:t>
            </a:r>
            <a:r>
              <a:rPr lang="en-GB" sz="2400" dirty="0" smtClean="0"/>
              <a:t> </a:t>
            </a:r>
          </a:p>
          <a:p>
            <a:r>
              <a:rPr lang="en-GB" sz="2400" dirty="0" smtClean="0"/>
              <a:t>RYA (2011) </a:t>
            </a:r>
            <a:r>
              <a:rPr lang="en-GB" sz="2400" b="1" dirty="0" smtClean="0"/>
              <a:t>Mooring Law, laying of moorings in tidal waters </a:t>
            </a:r>
            <a:r>
              <a:rPr lang="en-GB" sz="2400" dirty="0" smtClean="0">
                <a:hlinkClick r:id="rId8"/>
              </a:rPr>
              <a:t>http://www.rya.org.uk/infoadvice/clubsclass/Premises/Pages/mooringlaw.aspx</a:t>
            </a:r>
            <a:r>
              <a:rPr lang="en-GB" sz="2400" dirty="0" smtClean="0"/>
              <a:t>  </a:t>
            </a:r>
          </a:p>
          <a:p>
            <a:r>
              <a:rPr lang="en-GB" sz="2400" dirty="0" smtClean="0"/>
              <a:t>Shaw G &amp; </a:t>
            </a:r>
            <a:r>
              <a:rPr lang="en-GB" sz="2400" dirty="0" err="1" smtClean="0"/>
              <a:t>Wiliams</a:t>
            </a:r>
            <a:r>
              <a:rPr lang="en-GB" sz="2400" dirty="0" smtClean="0"/>
              <a:t> A M (2002) </a:t>
            </a:r>
            <a:r>
              <a:rPr lang="en-GB" sz="2400" b="1" dirty="0" smtClean="0"/>
              <a:t>Critical issues in tourism:  a geographical perspective</a:t>
            </a:r>
            <a:r>
              <a:rPr lang="en-GB" sz="2400" dirty="0" smtClean="0"/>
              <a:t>, Blackwell, 96. </a:t>
            </a:r>
            <a:endParaRPr lang="pl-PL" sz="2400" dirty="0" smtClean="0"/>
          </a:p>
        </p:txBody>
      </p:sp>
      <p:sp>
        <p:nvSpPr>
          <p:cNvPr id="9" name="TextBox 8"/>
          <p:cNvSpPr txBox="1"/>
          <p:nvPr/>
        </p:nvSpPr>
        <p:spPr>
          <a:xfrm>
            <a:off x="12024360" y="18135600"/>
            <a:ext cx="9144000" cy="9633406"/>
          </a:xfrm>
          <a:prstGeom prst="rect">
            <a:avLst/>
          </a:prstGeom>
          <a:noFill/>
        </p:spPr>
        <p:txBody>
          <a:bodyPr wrap="square" rtlCol="0">
            <a:spAutoFit/>
          </a:bodyPr>
          <a:lstStyle/>
          <a:p>
            <a:endParaRPr lang="en-GB" sz="3200" b="1" dirty="0" smtClean="0"/>
          </a:p>
          <a:p>
            <a:r>
              <a:rPr lang="en-GB" sz="2800" b="1" dirty="0" smtClean="0"/>
              <a:t>Scope for further research / need to:</a:t>
            </a:r>
            <a:endParaRPr lang="en-GB" sz="2800" dirty="0" smtClean="0"/>
          </a:p>
          <a:p>
            <a:pPr marL="514350" indent="-514350">
              <a:buFont typeface="+mj-lt"/>
              <a:buAutoNum type="alphaLcPeriod"/>
            </a:pPr>
            <a:r>
              <a:rPr lang="en-GB" sz="2800" dirty="0" smtClean="0"/>
              <a:t>Better incorporate recreational and small scale commercial boat use into marine spatial planning and into associated land use development plans and management schemes.</a:t>
            </a:r>
          </a:p>
          <a:p>
            <a:pPr marL="514350" indent="-514350">
              <a:buFont typeface="+mj-lt"/>
              <a:buAutoNum type="alphaLcPeriod"/>
            </a:pPr>
            <a:r>
              <a:rPr lang="en-GB" sz="2800" dirty="0" smtClean="0"/>
              <a:t>Map current visitor mooring provision, 24 hour access (not limited by state of tide) harbours and other places of safety to identify gaps and locations where improved provision will benefit inshore vessels and ensure EU marine safety requirements.</a:t>
            </a:r>
          </a:p>
          <a:p>
            <a:pPr marL="514350" indent="-514350">
              <a:buFont typeface="+mj-lt"/>
              <a:buAutoNum type="alphaLcPeriod"/>
            </a:pPr>
            <a:r>
              <a:rPr lang="en-GB" sz="2800" dirty="0" smtClean="0"/>
              <a:t>Compare uptake of EU funds for marine safety and the marine economy.</a:t>
            </a:r>
          </a:p>
          <a:p>
            <a:pPr marL="514350" indent="-514350">
              <a:buFont typeface="+mj-lt"/>
              <a:buAutoNum type="alphaLcPeriod"/>
            </a:pPr>
            <a:r>
              <a:rPr lang="en-GB" sz="2800" dirty="0" smtClean="0"/>
              <a:t>Evaluate consultations undertaken as part of marine planning and conservation initiatives in the UK.  Are these as stage managed and sham as they appear to be?</a:t>
            </a:r>
          </a:p>
          <a:p>
            <a:pPr marL="514350" indent="-514350">
              <a:buFont typeface="+mj-lt"/>
              <a:buAutoNum type="alphaLcPeriod"/>
            </a:pPr>
            <a:r>
              <a:rPr lang="en-GB" sz="2800" dirty="0" smtClean="0"/>
              <a:t>Investigate boating industry and boat user group support for a minimum level of mooring provision, and identify mechanisms by which this may be facilitated.</a:t>
            </a:r>
          </a:p>
          <a:p>
            <a:pPr marL="514350" indent="-514350">
              <a:buFont typeface="+mj-lt"/>
              <a:buAutoNum type="alphaLcPeriod"/>
            </a:pPr>
            <a:r>
              <a:rPr lang="en-GB" sz="2800" dirty="0" smtClean="0"/>
              <a:t>Identify locations best left undisturbed.  Facilitate this by ensuring that the full range of small scale recreational and commercial marine activity can take place elsewhere.</a:t>
            </a:r>
            <a:endParaRPr lang="en-GB" sz="2800" dirty="0"/>
          </a:p>
        </p:txBody>
      </p:sp>
      <p:sp>
        <p:nvSpPr>
          <p:cNvPr id="10" name="Rectangle 9"/>
          <p:cNvSpPr/>
          <p:nvPr/>
        </p:nvSpPr>
        <p:spPr>
          <a:xfrm>
            <a:off x="518160" y="21747480"/>
            <a:ext cx="10408920" cy="2677656"/>
          </a:xfrm>
          <a:prstGeom prst="rect">
            <a:avLst/>
          </a:prstGeom>
        </p:spPr>
        <p:txBody>
          <a:bodyPr wrap="square">
            <a:spAutoFit/>
          </a:bodyPr>
          <a:lstStyle/>
          <a:p>
            <a:r>
              <a:rPr lang="en-GB" sz="2400" b="1" dirty="0" smtClean="0"/>
              <a:t> </a:t>
            </a:r>
            <a:r>
              <a:rPr lang="en-GB" sz="2800" b="1" dirty="0" smtClean="0"/>
              <a:t>ACADEMIC RESEARCH IS A MAJOR PLAYER IN THE CASE FOR NEW (RESTRICTIVE) MARINE CONSERVATION INITIATIVES, BUT THERE IS LITTLE PUBLISHED ON THE PROCESSES BY WHICH SUCH POLICIES ARE DECIDED, OR ON THE UNDERLYING GEOGRAPHIES (RECREATIONAL BOATING, INSHORE FISHING, INFORMAL COASTAL RECREATION...) AND THEIR ASSOCIATED ECONOMIES AND EMPLOYMENT. </a:t>
            </a:r>
            <a:endParaRPr lang="en-GB" sz="2800" dirty="0"/>
          </a:p>
        </p:txBody>
      </p:sp>
      <p:sp>
        <p:nvSpPr>
          <p:cNvPr id="11" name="TextBox 10"/>
          <p:cNvSpPr txBox="1"/>
          <p:nvPr/>
        </p:nvSpPr>
        <p:spPr>
          <a:xfrm>
            <a:off x="5044440" y="29397960"/>
            <a:ext cx="8564880" cy="830997"/>
          </a:xfrm>
          <a:prstGeom prst="rect">
            <a:avLst/>
          </a:prstGeom>
          <a:noFill/>
        </p:spPr>
        <p:txBody>
          <a:bodyPr wrap="square" rtlCol="0">
            <a:spAutoFit/>
          </a:bodyPr>
          <a:lstStyle/>
          <a:p>
            <a:r>
              <a:rPr lang="en-GB" sz="2400" dirty="0" smtClean="0">
                <a:solidFill>
                  <a:schemeClr val="bg1"/>
                </a:solidFill>
              </a:rPr>
              <a:t>School of Built &amp; Natural Environment, </a:t>
            </a:r>
            <a:r>
              <a:rPr lang="en-GB" sz="2400" dirty="0" err="1" smtClean="0">
                <a:solidFill>
                  <a:schemeClr val="bg1"/>
                </a:solidFill>
              </a:rPr>
              <a:t>UCLan</a:t>
            </a:r>
            <a:r>
              <a:rPr lang="en-GB" sz="2400" dirty="0" smtClean="0">
                <a:solidFill>
                  <a:schemeClr val="bg1"/>
                </a:solidFill>
              </a:rPr>
              <a:t>, Preston, PR1 2HE  </a:t>
            </a:r>
            <a:r>
              <a:rPr lang="en-GB" sz="2400" dirty="0" smtClean="0">
                <a:solidFill>
                  <a:schemeClr val="bg1"/>
                </a:solidFill>
                <a:hlinkClick r:id="rId9"/>
              </a:rPr>
              <a:t>mclark@uclan.ac.uk</a:t>
            </a:r>
            <a:r>
              <a:rPr lang="en-GB" sz="2400" dirty="0" smtClean="0">
                <a:solidFill>
                  <a:schemeClr val="bg1"/>
                </a:solidFill>
              </a:rPr>
              <a:t>     17 June 2011.</a:t>
            </a:r>
            <a:endParaRPr lang="en-GB" sz="2400" dirty="0">
              <a:solidFill>
                <a:schemeClr val="bg1"/>
              </a:solidFill>
            </a:endParaRPr>
          </a:p>
        </p:txBody>
      </p:sp>
      <p:sp>
        <p:nvSpPr>
          <p:cNvPr id="12" name="TextBox 11"/>
          <p:cNvSpPr txBox="1"/>
          <p:nvPr/>
        </p:nvSpPr>
        <p:spPr>
          <a:xfrm>
            <a:off x="10283320" y="335280"/>
            <a:ext cx="5733920" cy="1015663"/>
          </a:xfrm>
          <a:prstGeom prst="rect">
            <a:avLst/>
          </a:prstGeom>
          <a:noFill/>
        </p:spPr>
        <p:txBody>
          <a:bodyPr wrap="square" rtlCol="0">
            <a:spAutoFit/>
          </a:bodyPr>
          <a:lstStyle/>
          <a:p>
            <a:r>
              <a:rPr lang="en-GB" sz="6000" b="1" dirty="0" smtClean="0">
                <a:solidFill>
                  <a:schemeClr val="bg1"/>
                </a:solidFill>
              </a:rPr>
              <a:t>Michael Clark</a:t>
            </a:r>
            <a:endParaRPr lang="en-GB" sz="6000" b="1" dirty="0">
              <a:solidFill>
                <a:schemeClr val="bg1"/>
              </a:solidFill>
            </a:endParaRPr>
          </a:p>
        </p:txBody>
      </p:sp>
      <p:sp>
        <p:nvSpPr>
          <p:cNvPr id="13" name="TextBox 12"/>
          <p:cNvSpPr txBox="1"/>
          <p:nvPr/>
        </p:nvSpPr>
        <p:spPr>
          <a:xfrm>
            <a:off x="3032760" y="2601304"/>
            <a:ext cx="9738360" cy="1754326"/>
          </a:xfrm>
          <a:prstGeom prst="rect">
            <a:avLst/>
          </a:prstGeom>
          <a:noFill/>
        </p:spPr>
        <p:txBody>
          <a:bodyPr wrap="square" rtlCol="0">
            <a:spAutoFit/>
          </a:bodyPr>
          <a:lstStyle/>
          <a:p>
            <a:pPr algn="ctr"/>
            <a:r>
              <a:rPr lang="en-GB" sz="5400" b="1" dirty="0" smtClean="0"/>
              <a:t>MARINE SPATIAL PLANNING  SCOPE &amp; LIMITATIONS </a:t>
            </a:r>
            <a:endParaRPr lang="en-GB" sz="5400" b="1" dirty="0"/>
          </a:p>
        </p:txBody>
      </p:sp>
    </p:spTree>
    <p:extLst>
      <p:ext uri="{BB962C8B-B14F-4D97-AF65-F5344CB8AC3E}">
        <p14:creationId xmlns:p14="http://schemas.microsoft.com/office/powerpoint/2010/main" val="27832482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1000</Words>
  <Application>Microsoft Macintosh PowerPoint</Application>
  <PresentationFormat>Custom</PresentationFormat>
  <Paragraphs>48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Apple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Meadows</dc:creator>
  <cp:lastModifiedBy>Michael Clark</cp:lastModifiedBy>
  <cp:revision>43</cp:revision>
  <cp:lastPrinted>2011-09-21T13:49:57Z</cp:lastPrinted>
  <dcterms:created xsi:type="dcterms:W3CDTF">2011-04-06T21:48:55Z</dcterms:created>
  <dcterms:modified xsi:type="dcterms:W3CDTF">2012-09-19T09:24:27Z</dcterms:modified>
</cp:coreProperties>
</file>