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02" r:id="rId3"/>
    <p:sldId id="301" r:id="rId4"/>
    <p:sldId id="309" r:id="rId5"/>
    <p:sldId id="304" r:id="rId6"/>
    <p:sldId id="288" r:id="rId7"/>
    <p:sldId id="290" r:id="rId8"/>
    <p:sldId id="305" r:id="rId9"/>
    <p:sldId id="306" r:id="rId10"/>
    <p:sldId id="258" r:id="rId11"/>
    <p:sldId id="259" r:id="rId12"/>
    <p:sldId id="260" r:id="rId13"/>
    <p:sldId id="265" r:id="rId14"/>
    <p:sldId id="270" r:id="rId15"/>
    <p:sldId id="271" r:id="rId16"/>
    <p:sldId id="312" r:id="rId17"/>
    <p:sldId id="296" r:id="rId18"/>
    <p:sldId id="313" r:id="rId19"/>
    <p:sldId id="272" r:id="rId20"/>
    <p:sldId id="314" r:id="rId21"/>
    <p:sldId id="273" r:id="rId22"/>
    <p:sldId id="315" r:id="rId23"/>
    <p:sldId id="281" r:id="rId24"/>
    <p:sldId id="268" r:id="rId25"/>
    <p:sldId id="262" r:id="rId26"/>
    <p:sldId id="311" r:id="rId27"/>
    <p:sldId id="300" r:id="rId28"/>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77"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76"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Specialist Service</c:v>
                </c:pt>
              </c:strCache>
            </c:strRef>
          </c:tx>
          <c:explosion val="25"/>
          <c:dPt>
            <c:idx val="0"/>
            <c:bubble3D val="0"/>
            <c:spPr>
              <a:solidFill>
                <a:schemeClr val="accent1">
                  <a:lumMod val="75000"/>
                </a:schemeClr>
              </a:solidFill>
            </c:spPr>
          </c:dPt>
          <c:dPt>
            <c:idx val="1"/>
            <c:bubble3D val="0"/>
          </c:dPt>
          <c:dPt>
            <c:idx val="2"/>
            <c:bubble3D val="0"/>
            <c:spPr>
              <a:solidFill>
                <a:srgbClr val="FF0000"/>
              </a:solidFill>
            </c:spPr>
          </c:dPt>
          <c:dPt>
            <c:idx val="3"/>
            <c:bubble3D val="0"/>
            <c:spPr>
              <a:solidFill>
                <a:srgbClr val="FFFF00"/>
              </a:solidFill>
            </c:spPr>
          </c:dPt>
          <c:dPt>
            <c:idx val="4"/>
            <c:bubble3D val="0"/>
            <c:spPr>
              <a:solidFill>
                <a:srgbClr val="7030A0"/>
              </a:solidFill>
            </c:spPr>
          </c:dPt>
          <c:cat>
            <c:strRef>
              <c:f>Sheet1!$A$2:$A$6</c:f>
              <c:strCache>
                <c:ptCount val="5"/>
                <c:pt idx="0">
                  <c:v>Dual heritage</c:v>
                </c:pt>
                <c:pt idx="1">
                  <c:v>Black Caribbean</c:v>
                </c:pt>
                <c:pt idx="2">
                  <c:v>Asian</c:v>
                </c:pt>
                <c:pt idx="3">
                  <c:v>Black Caribbean/African</c:v>
                </c:pt>
                <c:pt idx="4">
                  <c:v>Greek</c:v>
                </c:pt>
              </c:strCache>
            </c:strRef>
          </c:cat>
          <c:val>
            <c:numRef>
              <c:f>Sheet1!$B$2:$B$6</c:f>
              <c:numCache>
                <c:formatCode>General</c:formatCode>
                <c:ptCount val="5"/>
                <c:pt idx="0">
                  <c:v>50</c:v>
                </c:pt>
                <c:pt idx="1">
                  <c:v>33</c:v>
                </c:pt>
                <c:pt idx="2">
                  <c:v>8</c:v>
                </c:pt>
                <c:pt idx="3">
                  <c:v>3</c:v>
                </c:pt>
                <c:pt idx="4">
                  <c:v>1</c:v>
                </c:pt>
              </c:numCache>
            </c:numRef>
          </c:val>
        </c:ser>
        <c:dLbls>
          <c:showLegendKey val="0"/>
          <c:showVal val="0"/>
          <c:showCatName val="0"/>
          <c:showSerName val="0"/>
          <c:showPercent val="0"/>
          <c:showBubbleSize val="0"/>
          <c:showLeaderLines val="1"/>
        </c:dLbls>
        <c:firstSliceAng val="0"/>
      </c:pieChart>
      <c:spPr>
        <a:noFill/>
        <a:ln w="25372">
          <a:noFill/>
        </a:ln>
      </c:spPr>
    </c:plotArea>
    <c:legend>
      <c:legendPos val="r"/>
      <c:layout/>
      <c:overlay val="0"/>
    </c:legend>
    <c:plotVisOnly val="1"/>
    <c:dispBlanksAs val="gap"/>
    <c:showDLblsOverMax val="0"/>
  </c:chart>
  <c:txPr>
    <a:bodyPr/>
    <a:lstStyle/>
    <a:p>
      <a:pPr>
        <a:defRPr sz="1798"/>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Comparison Service</c:v>
                </c:pt>
              </c:strCache>
            </c:strRef>
          </c:tx>
          <c:explosion val="25"/>
          <c:dPt>
            <c:idx val="0"/>
            <c:bubble3D val="0"/>
            <c:spPr>
              <a:solidFill>
                <a:schemeClr val="accent1">
                  <a:lumMod val="75000"/>
                </a:schemeClr>
              </a:solidFill>
            </c:spPr>
          </c:dPt>
          <c:dPt>
            <c:idx val="1"/>
            <c:bubble3D val="0"/>
          </c:dPt>
          <c:dPt>
            <c:idx val="2"/>
            <c:bubble3D val="0"/>
            <c:spPr>
              <a:solidFill>
                <a:srgbClr val="FF0000"/>
              </a:solidFill>
            </c:spPr>
          </c:dPt>
          <c:cat>
            <c:strRef>
              <c:f>Sheet1!$A$2:$A$4</c:f>
              <c:strCache>
                <c:ptCount val="3"/>
                <c:pt idx="0">
                  <c:v>Dual heritage</c:v>
                </c:pt>
                <c:pt idx="1">
                  <c:v>Black Caribbean</c:v>
                </c:pt>
                <c:pt idx="2">
                  <c:v>Asian</c:v>
                </c:pt>
              </c:strCache>
            </c:strRef>
          </c:cat>
          <c:val>
            <c:numRef>
              <c:f>Sheet1!$B$2:$B$4</c:f>
              <c:numCache>
                <c:formatCode>General</c:formatCode>
                <c:ptCount val="3"/>
                <c:pt idx="0">
                  <c:v>65</c:v>
                </c:pt>
                <c:pt idx="1">
                  <c:v>17</c:v>
                </c:pt>
                <c:pt idx="2">
                  <c:v>18</c:v>
                </c:pt>
              </c:numCache>
            </c:numRef>
          </c:val>
        </c:ser>
        <c:dLbls>
          <c:showLegendKey val="0"/>
          <c:showVal val="0"/>
          <c:showCatName val="0"/>
          <c:showSerName val="0"/>
          <c:showPercent val="0"/>
          <c:showBubbleSize val="0"/>
          <c:showLeaderLines val="1"/>
        </c:dLbls>
        <c:firstSliceAng val="0"/>
      </c:pieChart>
      <c:spPr>
        <a:noFill/>
        <a:ln w="25399">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Specialist Service</c:v>
                </c:pt>
              </c:strCache>
            </c:strRef>
          </c:tx>
          <c:explosion val="25"/>
          <c:dPt>
            <c:idx val="0"/>
            <c:bubble3D val="0"/>
            <c:spPr>
              <a:solidFill>
                <a:schemeClr val="accent1">
                  <a:lumMod val="75000"/>
                </a:schemeClr>
              </a:solidFill>
            </c:spPr>
          </c:dPt>
          <c:dPt>
            <c:idx val="1"/>
            <c:bubble3D val="0"/>
            <c:spPr>
              <a:solidFill>
                <a:srgbClr val="7030A0"/>
              </a:solidFill>
            </c:spPr>
          </c:dPt>
          <c:dPt>
            <c:idx val="2"/>
            <c:bubble3D val="0"/>
            <c:spPr>
              <a:solidFill>
                <a:srgbClr val="FF0000"/>
              </a:solidFill>
            </c:spPr>
          </c:dPt>
          <c:dPt>
            <c:idx val="3"/>
            <c:bubble3D val="0"/>
            <c:spPr>
              <a:solidFill>
                <a:srgbClr val="FFFF00"/>
              </a:solidFill>
            </c:spPr>
          </c:dPt>
          <c:dPt>
            <c:idx val="4"/>
            <c:bubble3D val="0"/>
            <c:spPr>
              <a:solidFill>
                <a:schemeClr val="tx1"/>
              </a:solidFill>
            </c:spPr>
          </c:dPt>
          <c:dPt>
            <c:idx val="5"/>
            <c:bubble3D val="0"/>
            <c:spPr>
              <a:solidFill>
                <a:srgbClr val="92D050"/>
              </a:solidFill>
            </c:spPr>
          </c:dPt>
          <c:cat>
            <c:strRef>
              <c:f>Sheet1!$A$2:$A$7</c:f>
              <c:strCache>
                <c:ptCount val="6"/>
                <c:pt idx="0">
                  <c:v>Dual heritage</c:v>
                </c:pt>
                <c:pt idx="1">
                  <c:v>Black Caribbean</c:v>
                </c:pt>
                <c:pt idx="2">
                  <c:v>Asian</c:v>
                </c:pt>
                <c:pt idx="3">
                  <c:v>Black Caribbean/African</c:v>
                </c:pt>
                <c:pt idx="4">
                  <c:v>Black African</c:v>
                </c:pt>
                <c:pt idx="5">
                  <c:v>Other</c:v>
                </c:pt>
              </c:strCache>
            </c:strRef>
          </c:cat>
          <c:val>
            <c:numRef>
              <c:f>Sheet1!$B$2:$B$7</c:f>
              <c:numCache>
                <c:formatCode>General</c:formatCode>
                <c:ptCount val="6"/>
                <c:pt idx="0">
                  <c:v>58</c:v>
                </c:pt>
                <c:pt idx="1">
                  <c:v>16</c:v>
                </c:pt>
                <c:pt idx="2">
                  <c:v>8</c:v>
                </c:pt>
                <c:pt idx="3">
                  <c:v>6</c:v>
                </c:pt>
                <c:pt idx="4">
                  <c:v>6</c:v>
                </c:pt>
                <c:pt idx="5">
                  <c:v>6</c:v>
                </c:pt>
              </c:numCache>
            </c:numRef>
          </c:val>
        </c:ser>
        <c:dLbls>
          <c:showLegendKey val="0"/>
          <c:showVal val="0"/>
          <c:showCatName val="0"/>
          <c:showSerName val="0"/>
          <c:showPercent val="0"/>
          <c:showBubbleSize val="0"/>
          <c:showLeaderLines val="1"/>
        </c:dLbls>
        <c:firstSliceAng val="0"/>
      </c:pieChart>
      <c:spPr>
        <a:noFill/>
        <a:ln w="25414">
          <a:noFill/>
        </a:ln>
      </c:spPr>
    </c:plotArea>
    <c:legend>
      <c:legendPos val="r"/>
      <c:layout>
        <c:manualLayout>
          <c:xMode val="edge"/>
          <c:yMode val="edge"/>
          <c:x val="0.64729599935341564"/>
          <c:y val="0.13877084644915996"/>
          <c:w val="0.33480075710514418"/>
          <c:h val="0.84701911978915922"/>
        </c:manualLayout>
      </c:layout>
      <c:overlay val="0"/>
    </c:legend>
    <c:plotVisOnly val="1"/>
    <c:dispBlanksAs val="gap"/>
    <c:showDLblsOverMax val="0"/>
  </c:chart>
  <c:txPr>
    <a:bodyPr/>
    <a:lstStyle/>
    <a:p>
      <a:pPr>
        <a:defRPr sz="180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Comparison Service</c:v>
                </c:pt>
              </c:strCache>
            </c:strRef>
          </c:tx>
          <c:explosion val="25"/>
          <c:dPt>
            <c:idx val="0"/>
            <c:bubble3D val="0"/>
            <c:spPr>
              <a:solidFill>
                <a:schemeClr val="accent1">
                  <a:lumMod val="75000"/>
                </a:schemeClr>
              </a:solidFill>
            </c:spPr>
          </c:dPt>
          <c:dPt>
            <c:idx val="1"/>
            <c:bubble3D val="0"/>
            <c:spPr>
              <a:solidFill>
                <a:srgbClr val="7030A0"/>
              </a:solidFill>
            </c:spPr>
          </c:dPt>
          <c:dPt>
            <c:idx val="2"/>
            <c:bubble3D val="0"/>
            <c:spPr>
              <a:solidFill>
                <a:srgbClr val="FF0000"/>
              </a:solidFill>
            </c:spPr>
          </c:dPt>
          <c:dPt>
            <c:idx val="3"/>
            <c:bubble3D val="0"/>
          </c:dPt>
          <c:dPt>
            <c:idx val="4"/>
            <c:bubble3D val="0"/>
          </c:dPt>
          <c:cat>
            <c:strRef>
              <c:f>Sheet1!$A$2:$A$5</c:f>
              <c:strCache>
                <c:ptCount val="4"/>
                <c:pt idx="0">
                  <c:v>Dual heritage</c:v>
                </c:pt>
                <c:pt idx="1">
                  <c:v>Black Caribbean</c:v>
                </c:pt>
                <c:pt idx="2">
                  <c:v>Asian</c:v>
                </c:pt>
                <c:pt idx="3">
                  <c:v>Black African</c:v>
                </c:pt>
              </c:strCache>
            </c:strRef>
          </c:cat>
          <c:val>
            <c:numRef>
              <c:f>Sheet1!$B$2:$B$5</c:f>
              <c:numCache>
                <c:formatCode>General</c:formatCode>
                <c:ptCount val="4"/>
                <c:pt idx="0">
                  <c:v>50</c:v>
                </c:pt>
                <c:pt idx="1">
                  <c:v>12</c:v>
                </c:pt>
                <c:pt idx="2">
                  <c:v>34</c:v>
                </c:pt>
                <c:pt idx="3">
                  <c:v>4</c:v>
                </c:pt>
              </c:numCache>
            </c:numRef>
          </c:val>
        </c:ser>
        <c:dLbls>
          <c:showLegendKey val="0"/>
          <c:showVal val="0"/>
          <c:showCatName val="0"/>
          <c:showSerName val="0"/>
          <c:showPercent val="0"/>
          <c:showBubbleSize val="0"/>
          <c:showLeaderLines val="1"/>
        </c:dLbls>
        <c:firstSliceAng val="0"/>
      </c:pieChart>
      <c:spPr>
        <a:noFill/>
        <a:ln w="25424">
          <a:noFill/>
        </a:ln>
      </c:spPr>
    </c:plotArea>
    <c:legend>
      <c:legendPos val="r"/>
      <c:layout/>
      <c:overlay val="0"/>
    </c:legend>
    <c:plotVisOnly val="1"/>
    <c:dispBlanksAs val="gap"/>
    <c:showDLblsOverMax val="0"/>
  </c:chart>
  <c:spPr>
    <a:ln w="3175" cmpd="dbl"/>
  </c:spPr>
  <c:txPr>
    <a:bodyPr/>
    <a:lstStyle/>
    <a:p>
      <a:pPr>
        <a:defRPr sz="1802"/>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F5CC9-0A23-4A2D-B222-F8BBF6EA0C72}" type="doc">
      <dgm:prSet loTypeId="urn:microsoft.com/office/officeart/2005/8/layout/vList3" loCatId="list" qsTypeId="urn:microsoft.com/office/officeart/2005/8/quickstyle/simple1" qsCatId="simple" csTypeId="urn:microsoft.com/office/officeart/2005/8/colors/accent6_1" csCatId="accent6" phldr="1"/>
      <dgm:spPr/>
      <dgm:t>
        <a:bodyPr/>
        <a:lstStyle/>
        <a:p>
          <a:endParaRPr lang="en-GB"/>
        </a:p>
      </dgm:t>
    </dgm:pt>
    <dgm:pt modelId="{32FD8B8C-9174-4E01-AD2F-FEF0814B7673}">
      <dgm:prSet/>
      <dgm:spPr/>
      <dgm:t>
        <a:bodyPr/>
        <a:lstStyle/>
        <a:p>
          <a:pPr rtl="0"/>
          <a:r>
            <a:rPr lang="en-GB" i="0" dirty="0" smtClean="0"/>
            <a:t>Commissioned by </a:t>
          </a:r>
          <a:r>
            <a:rPr lang="en-GB" i="1" dirty="0" smtClean="0"/>
            <a:t>Action for Children</a:t>
          </a:r>
          <a:endParaRPr lang="en-GB" dirty="0"/>
        </a:p>
      </dgm:t>
    </dgm:pt>
    <dgm:pt modelId="{77612626-3BE4-46B5-BD7C-8120BB6780B5}" type="parTrans" cxnId="{67B8DCF9-698D-4553-9D75-A82DF637B0AF}">
      <dgm:prSet/>
      <dgm:spPr/>
      <dgm:t>
        <a:bodyPr/>
        <a:lstStyle/>
        <a:p>
          <a:endParaRPr lang="en-GB"/>
        </a:p>
      </dgm:t>
    </dgm:pt>
    <dgm:pt modelId="{FDDE62A7-B2C9-4906-8C97-1A64BA19412D}" type="sibTrans" cxnId="{67B8DCF9-698D-4553-9D75-A82DF637B0AF}">
      <dgm:prSet/>
      <dgm:spPr/>
      <dgm:t>
        <a:bodyPr/>
        <a:lstStyle/>
        <a:p>
          <a:endParaRPr lang="en-GB"/>
        </a:p>
      </dgm:t>
    </dgm:pt>
    <dgm:pt modelId="{35784215-597D-4B5C-862A-FEB541959650}">
      <dgm:prSet/>
      <dgm:spPr/>
      <dgm:t>
        <a:bodyPr/>
        <a:lstStyle/>
        <a:p>
          <a:pPr rtl="0"/>
          <a:r>
            <a:rPr lang="en-GB" dirty="0" smtClean="0"/>
            <a:t>Sept 2009 - June 2010</a:t>
          </a:r>
          <a:endParaRPr lang="en-GB" dirty="0"/>
        </a:p>
      </dgm:t>
    </dgm:pt>
    <dgm:pt modelId="{824CE81D-5E83-48C2-9187-7AF21D5EB681}" type="parTrans" cxnId="{759A64C1-74EE-4304-B1C3-9EA22F15F921}">
      <dgm:prSet/>
      <dgm:spPr/>
      <dgm:t>
        <a:bodyPr/>
        <a:lstStyle/>
        <a:p>
          <a:endParaRPr lang="en-GB"/>
        </a:p>
      </dgm:t>
    </dgm:pt>
    <dgm:pt modelId="{ACD25CBB-DDE9-4EBF-9A2C-EDC44A41419A}" type="sibTrans" cxnId="{759A64C1-74EE-4304-B1C3-9EA22F15F921}">
      <dgm:prSet/>
      <dgm:spPr/>
      <dgm:t>
        <a:bodyPr/>
        <a:lstStyle/>
        <a:p>
          <a:endParaRPr lang="en-GB"/>
        </a:p>
      </dgm:t>
    </dgm:pt>
    <dgm:pt modelId="{4B70EA49-C258-434E-852E-EA16155BC337}">
      <dgm:prSet/>
      <dgm:spPr/>
      <dgm:t>
        <a:bodyPr/>
        <a:lstStyle/>
        <a:p>
          <a:pPr rtl="0"/>
          <a:r>
            <a:rPr lang="en-GB" dirty="0" smtClean="0"/>
            <a:t>To assess effectiveness </a:t>
          </a:r>
          <a:endParaRPr lang="en-GB" dirty="0"/>
        </a:p>
      </dgm:t>
    </dgm:pt>
    <dgm:pt modelId="{8F13565E-1515-4E51-B7F4-EDD76EDAAA29}" type="parTrans" cxnId="{142AE32B-FF2C-4C99-9620-DCCFB556EA31}">
      <dgm:prSet/>
      <dgm:spPr/>
      <dgm:t>
        <a:bodyPr/>
        <a:lstStyle/>
        <a:p>
          <a:endParaRPr lang="en-GB"/>
        </a:p>
      </dgm:t>
    </dgm:pt>
    <dgm:pt modelId="{0356C9AA-73DF-48E5-A03B-11D1D6AD68F6}" type="sibTrans" cxnId="{142AE32B-FF2C-4C99-9620-DCCFB556EA31}">
      <dgm:prSet/>
      <dgm:spPr/>
      <dgm:t>
        <a:bodyPr/>
        <a:lstStyle/>
        <a:p>
          <a:endParaRPr lang="en-GB"/>
        </a:p>
      </dgm:t>
    </dgm:pt>
    <dgm:pt modelId="{6797BC7A-FF1B-4D31-AE55-224BD42CF012}">
      <dgm:prSet/>
      <dgm:spPr/>
      <dgm:t>
        <a:bodyPr/>
        <a:lstStyle/>
        <a:p>
          <a:pPr rtl="0"/>
          <a:r>
            <a:rPr lang="en-GB" dirty="0" smtClean="0"/>
            <a:t>Motivations and perspectives </a:t>
          </a:r>
          <a:endParaRPr lang="en-GB" dirty="0"/>
        </a:p>
      </dgm:t>
    </dgm:pt>
    <dgm:pt modelId="{1B51EBC1-3AE0-446D-86E4-F51B87E5D0B5}" type="parTrans" cxnId="{978EC1FF-30D5-4613-A912-513435E960F9}">
      <dgm:prSet/>
      <dgm:spPr/>
      <dgm:t>
        <a:bodyPr/>
        <a:lstStyle/>
        <a:p>
          <a:endParaRPr lang="en-GB"/>
        </a:p>
      </dgm:t>
    </dgm:pt>
    <dgm:pt modelId="{C53569C6-1845-4C5D-9EC4-919A3347DCE7}" type="sibTrans" cxnId="{978EC1FF-30D5-4613-A912-513435E960F9}">
      <dgm:prSet/>
      <dgm:spPr/>
      <dgm:t>
        <a:bodyPr/>
        <a:lstStyle/>
        <a:p>
          <a:endParaRPr lang="en-GB"/>
        </a:p>
      </dgm:t>
    </dgm:pt>
    <dgm:pt modelId="{39AFFE36-43D2-45C5-A208-450ACA50D105}">
      <dgm:prSet/>
      <dgm:spPr/>
      <dgm:t>
        <a:bodyPr/>
        <a:lstStyle/>
        <a:p>
          <a:pPr rtl="0"/>
          <a:r>
            <a:rPr lang="en-GB" smtClean="0"/>
            <a:t>To inform planning and practice</a:t>
          </a:r>
          <a:endParaRPr lang="en-GB"/>
        </a:p>
      </dgm:t>
    </dgm:pt>
    <dgm:pt modelId="{8139F286-37F5-423F-B121-B341D1EF32F4}" type="parTrans" cxnId="{71A55764-C826-4504-95D2-550DBF2E4D0A}">
      <dgm:prSet/>
      <dgm:spPr/>
      <dgm:t>
        <a:bodyPr/>
        <a:lstStyle/>
        <a:p>
          <a:endParaRPr lang="en-GB"/>
        </a:p>
      </dgm:t>
    </dgm:pt>
    <dgm:pt modelId="{73EC1920-9B0E-4424-B0FC-C3DE607F1694}" type="sibTrans" cxnId="{71A55764-C826-4504-95D2-550DBF2E4D0A}">
      <dgm:prSet/>
      <dgm:spPr/>
      <dgm:t>
        <a:bodyPr/>
        <a:lstStyle/>
        <a:p>
          <a:endParaRPr lang="en-GB"/>
        </a:p>
      </dgm:t>
    </dgm:pt>
    <dgm:pt modelId="{93A99CEB-617A-424D-9A29-778D5F9B61FD}" type="pres">
      <dgm:prSet presAssocID="{C36F5CC9-0A23-4A2D-B222-F8BBF6EA0C72}" presName="linearFlow" presStyleCnt="0">
        <dgm:presLayoutVars>
          <dgm:dir/>
          <dgm:resizeHandles val="exact"/>
        </dgm:presLayoutVars>
      </dgm:prSet>
      <dgm:spPr/>
      <dgm:t>
        <a:bodyPr/>
        <a:lstStyle/>
        <a:p>
          <a:endParaRPr lang="en-GB"/>
        </a:p>
      </dgm:t>
    </dgm:pt>
    <dgm:pt modelId="{9AA9790E-BD8E-46B1-8FAB-DA0F528F25EB}" type="pres">
      <dgm:prSet presAssocID="{32FD8B8C-9174-4E01-AD2F-FEF0814B7673}" presName="composite" presStyleCnt="0"/>
      <dgm:spPr/>
    </dgm:pt>
    <dgm:pt modelId="{A09397EA-B32B-46E4-AADD-8E094E6A0814}" type="pres">
      <dgm:prSet presAssocID="{32FD8B8C-9174-4E01-AD2F-FEF0814B7673}" presName="imgShp" presStyleLbl="fgImgPlace1" presStyleIdx="0" presStyleCnt="5"/>
      <dgm:spPr/>
    </dgm:pt>
    <dgm:pt modelId="{5823565D-98DD-4D73-8F5F-607744C6C76E}" type="pres">
      <dgm:prSet presAssocID="{32FD8B8C-9174-4E01-AD2F-FEF0814B7673}" presName="txShp" presStyleLbl="node1" presStyleIdx="0" presStyleCnt="5">
        <dgm:presLayoutVars>
          <dgm:bulletEnabled val="1"/>
        </dgm:presLayoutVars>
      </dgm:prSet>
      <dgm:spPr/>
      <dgm:t>
        <a:bodyPr/>
        <a:lstStyle/>
        <a:p>
          <a:endParaRPr lang="en-GB"/>
        </a:p>
      </dgm:t>
    </dgm:pt>
    <dgm:pt modelId="{EF52020C-F66B-4CEA-A48F-A342C2C02A7B}" type="pres">
      <dgm:prSet presAssocID="{FDDE62A7-B2C9-4906-8C97-1A64BA19412D}" presName="spacing" presStyleCnt="0"/>
      <dgm:spPr/>
    </dgm:pt>
    <dgm:pt modelId="{54E134F8-3B06-4ED9-9C7A-FA431C41C7D7}" type="pres">
      <dgm:prSet presAssocID="{35784215-597D-4B5C-862A-FEB541959650}" presName="composite" presStyleCnt="0"/>
      <dgm:spPr/>
    </dgm:pt>
    <dgm:pt modelId="{0F07DFC9-6CCE-4042-A4FE-6FCBFB116DEC}" type="pres">
      <dgm:prSet presAssocID="{35784215-597D-4B5C-862A-FEB541959650}" presName="imgShp" presStyleLbl="fgImgPlace1" presStyleIdx="1" presStyleCnt="5"/>
      <dgm:spPr/>
    </dgm:pt>
    <dgm:pt modelId="{D59A5D03-6DEE-40E8-B1B7-7A86FC8BD79F}" type="pres">
      <dgm:prSet presAssocID="{35784215-597D-4B5C-862A-FEB541959650}" presName="txShp" presStyleLbl="node1" presStyleIdx="1" presStyleCnt="5">
        <dgm:presLayoutVars>
          <dgm:bulletEnabled val="1"/>
        </dgm:presLayoutVars>
      </dgm:prSet>
      <dgm:spPr/>
      <dgm:t>
        <a:bodyPr/>
        <a:lstStyle/>
        <a:p>
          <a:endParaRPr lang="en-GB"/>
        </a:p>
      </dgm:t>
    </dgm:pt>
    <dgm:pt modelId="{C9351238-05D6-43B1-B272-A285294A6C76}" type="pres">
      <dgm:prSet presAssocID="{ACD25CBB-DDE9-4EBF-9A2C-EDC44A41419A}" presName="spacing" presStyleCnt="0"/>
      <dgm:spPr/>
    </dgm:pt>
    <dgm:pt modelId="{890A45A1-87DF-496B-A309-BE441FBC6301}" type="pres">
      <dgm:prSet presAssocID="{4B70EA49-C258-434E-852E-EA16155BC337}" presName="composite" presStyleCnt="0"/>
      <dgm:spPr/>
    </dgm:pt>
    <dgm:pt modelId="{1C9D4719-9185-48D4-92D0-60B07352C5D3}" type="pres">
      <dgm:prSet presAssocID="{4B70EA49-C258-434E-852E-EA16155BC337}" presName="imgShp" presStyleLbl="fgImgPlace1" presStyleIdx="2" presStyleCnt="5"/>
      <dgm:spPr/>
    </dgm:pt>
    <dgm:pt modelId="{2112FC1A-502A-4EFD-BF05-31418AEB0D1C}" type="pres">
      <dgm:prSet presAssocID="{4B70EA49-C258-434E-852E-EA16155BC337}" presName="txShp" presStyleLbl="node1" presStyleIdx="2" presStyleCnt="5">
        <dgm:presLayoutVars>
          <dgm:bulletEnabled val="1"/>
        </dgm:presLayoutVars>
      </dgm:prSet>
      <dgm:spPr/>
      <dgm:t>
        <a:bodyPr/>
        <a:lstStyle/>
        <a:p>
          <a:endParaRPr lang="en-GB"/>
        </a:p>
      </dgm:t>
    </dgm:pt>
    <dgm:pt modelId="{5A490D36-44CC-401E-A6AD-D6A3A06A688A}" type="pres">
      <dgm:prSet presAssocID="{0356C9AA-73DF-48E5-A03B-11D1D6AD68F6}" presName="spacing" presStyleCnt="0"/>
      <dgm:spPr/>
    </dgm:pt>
    <dgm:pt modelId="{00BED342-C054-4668-9341-2A08FBCFDCDE}" type="pres">
      <dgm:prSet presAssocID="{6797BC7A-FF1B-4D31-AE55-224BD42CF012}" presName="composite" presStyleCnt="0"/>
      <dgm:spPr/>
    </dgm:pt>
    <dgm:pt modelId="{DC9FAABB-5A3D-4FA6-A001-4A0FE118BF70}" type="pres">
      <dgm:prSet presAssocID="{6797BC7A-FF1B-4D31-AE55-224BD42CF012}" presName="imgShp" presStyleLbl="fgImgPlace1" presStyleIdx="3" presStyleCnt="5"/>
      <dgm:spPr/>
    </dgm:pt>
    <dgm:pt modelId="{D72DEB8C-3935-4A62-8CA9-97D06352DBBD}" type="pres">
      <dgm:prSet presAssocID="{6797BC7A-FF1B-4D31-AE55-224BD42CF012}" presName="txShp" presStyleLbl="node1" presStyleIdx="3" presStyleCnt="5">
        <dgm:presLayoutVars>
          <dgm:bulletEnabled val="1"/>
        </dgm:presLayoutVars>
      </dgm:prSet>
      <dgm:spPr/>
      <dgm:t>
        <a:bodyPr/>
        <a:lstStyle/>
        <a:p>
          <a:endParaRPr lang="en-GB"/>
        </a:p>
      </dgm:t>
    </dgm:pt>
    <dgm:pt modelId="{7582CC7B-204E-4175-9928-A5A022A8D391}" type="pres">
      <dgm:prSet presAssocID="{C53569C6-1845-4C5D-9EC4-919A3347DCE7}" presName="spacing" presStyleCnt="0"/>
      <dgm:spPr/>
    </dgm:pt>
    <dgm:pt modelId="{76110901-3468-480E-83B0-BD4BB0D4D174}" type="pres">
      <dgm:prSet presAssocID="{39AFFE36-43D2-45C5-A208-450ACA50D105}" presName="composite" presStyleCnt="0"/>
      <dgm:spPr/>
    </dgm:pt>
    <dgm:pt modelId="{C21BC7DF-A4AE-4451-B8CC-9FAF399D3338}" type="pres">
      <dgm:prSet presAssocID="{39AFFE36-43D2-45C5-A208-450ACA50D105}" presName="imgShp" presStyleLbl="fgImgPlace1" presStyleIdx="4" presStyleCnt="5"/>
      <dgm:spPr/>
    </dgm:pt>
    <dgm:pt modelId="{E51D5C35-6A33-4595-821B-6D02FB21A4C6}" type="pres">
      <dgm:prSet presAssocID="{39AFFE36-43D2-45C5-A208-450ACA50D105}" presName="txShp" presStyleLbl="node1" presStyleIdx="4" presStyleCnt="5">
        <dgm:presLayoutVars>
          <dgm:bulletEnabled val="1"/>
        </dgm:presLayoutVars>
      </dgm:prSet>
      <dgm:spPr/>
      <dgm:t>
        <a:bodyPr/>
        <a:lstStyle/>
        <a:p>
          <a:endParaRPr lang="en-GB"/>
        </a:p>
      </dgm:t>
    </dgm:pt>
  </dgm:ptLst>
  <dgm:cxnLst>
    <dgm:cxn modelId="{38CDDC46-E844-4E49-8167-6D6CF857CFE7}" type="presOf" srcId="{39AFFE36-43D2-45C5-A208-450ACA50D105}" destId="{E51D5C35-6A33-4595-821B-6D02FB21A4C6}" srcOrd="0" destOrd="0" presId="urn:microsoft.com/office/officeart/2005/8/layout/vList3"/>
    <dgm:cxn modelId="{978EC1FF-30D5-4613-A912-513435E960F9}" srcId="{C36F5CC9-0A23-4A2D-B222-F8BBF6EA0C72}" destId="{6797BC7A-FF1B-4D31-AE55-224BD42CF012}" srcOrd="3" destOrd="0" parTransId="{1B51EBC1-3AE0-446D-86E4-F51B87E5D0B5}" sibTransId="{C53569C6-1845-4C5D-9EC4-919A3347DCE7}"/>
    <dgm:cxn modelId="{759A64C1-74EE-4304-B1C3-9EA22F15F921}" srcId="{C36F5CC9-0A23-4A2D-B222-F8BBF6EA0C72}" destId="{35784215-597D-4B5C-862A-FEB541959650}" srcOrd="1" destOrd="0" parTransId="{824CE81D-5E83-48C2-9187-7AF21D5EB681}" sibTransId="{ACD25CBB-DDE9-4EBF-9A2C-EDC44A41419A}"/>
    <dgm:cxn modelId="{BBABB4CA-B691-4981-8B25-ECEFD84164A8}" type="presOf" srcId="{35784215-597D-4B5C-862A-FEB541959650}" destId="{D59A5D03-6DEE-40E8-B1B7-7A86FC8BD79F}" srcOrd="0" destOrd="0" presId="urn:microsoft.com/office/officeart/2005/8/layout/vList3"/>
    <dgm:cxn modelId="{5758C8A1-913A-48CB-964F-E2138B8F44CD}" type="presOf" srcId="{C36F5CC9-0A23-4A2D-B222-F8BBF6EA0C72}" destId="{93A99CEB-617A-424D-9A29-778D5F9B61FD}" srcOrd="0" destOrd="0" presId="urn:microsoft.com/office/officeart/2005/8/layout/vList3"/>
    <dgm:cxn modelId="{67B8DCF9-698D-4553-9D75-A82DF637B0AF}" srcId="{C36F5CC9-0A23-4A2D-B222-F8BBF6EA0C72}" destId="{32FD8B8C-9174-4E01-AD2F-FEF0814B7673}" srcOrd="0" destOrd="0" parTransId="{77612626-3BE4-46B5-BD7C-8120BB6780B5}" sibTransId="{FDDE62A7-B2C9-4906-8C97-1A64BA19412D}"/>
    <dgm:cxn modelId="{71A55764-C826-4504-95D2-550DBF2E4D0A}" srcId="{C36F5CC9-0A23-4A2D-B222-F8BBF6EA0C72}" destId="{39AFFE36-43D2-45C5-A208-450ACA50D105}" srcOrd="4" destOrd="0" parTransId="{8139F286-37F5-423F-B121-B341D1EF32F4}" sibTransId="{73EC1920-9B0E-4424-B0FC-C3DE607F1694}"/>
    <dgm:cxn modelId="{142AE32B-FF2C-4C99-9620-DCCFB556EA31}" srcId="{C36F5CC9-0A23-4A2D-B222-F8BBF6EA0C72}" destId="{4B70EA49-C258-434E-852E-EA16155BC337}" srcOrd="2" destOrd="0" parTransId="{8F13565E-1515-4E51-B7F4-EDD76EDAAA29}" sibTransId="{0356C9AA-73DF-48E5-A03B-11D1D6AD68F6}"/>
    <dgm:cxn modelId="{AC90F03C-5629-495A-99BF-89F948D63C59}" type="presOf" srcId="{6797BC7A-FF1B-4D31-AE55-224BD42CF012}" destId="{D72DEB8C-3935-4A62-8CA9-97D06352DBBD}" srcOrd="0" destOrd="0" presId="urn:microsoft.com/office/officeart/2005/8/layout/vList3"/>
    <dgm:cxn modelId="{F2B7770C-F0A2-4F2D-B8E8-E07DC234D627}" type="presOf" srcId="{4B70EA49-C258-434E-852E-EA16155BC337}" destId="{2112FC1A-502A-4EFD-BF05-31418AEB0D1C}" srcOrd="0" destOrd="0" presId="urn:microsoft.com/office/officeart/2005/8/layout/vList3"/>
    <dgm:cxn modelId="{4DFD0A5B-E8B7-4C47-941B-1A82610ED22A}" type="presOf" srcId="{32FD8B8C-9174-4E01-AD2F-FEF0814B7673}" destId="{5823565D-98DD-4D73-8F5F-607744C6C76E}" srcOrd="0" destOrd="0" presId="urn:microsoft.com/office/officeart/2005/8/layout/vList3"/>
    <dgm:cxn modelId="{5C2EEFA2-B0A6-44CC-8D27-F857699D55AA}" type="presParOf" srcId="{93A99CEB-617A-424D-9A29-778D5F9B61FD}" destId="{9AA9790E-BD8E-46B1-8FAB-DA0F528F25EB}" srcOrd="0" destOrd="0" presId="urn:microsoft.com/office/officeart/2005/8/layout/vList3"/>
    <dgm:cxn modelId="{72AC0669-2AE8-4A09-9C49-4465DE5CBFDA}" type="presParOf" srcId="{9AA9790E-BD8E-46B1-8FAB-DA0F528F25EB}" destId="{A09397EA-B32B-46E4-AADD-8E094E6A0814}" srcOrd="0" destOrd="0" presId="urn:microsoft.com/office/officeart/2005/8/layout/vList3"/>
    <dgm:cxn modelId="{BBE2B610-FD35-4E3A-89D5-3658BEED4892}" type="presParOf" srcId="{9AA9790E-BD8E-46B1-8FAB-DA0F528F25EB}" destId="{5823565D-98DD-4D73-8F5F-607744C6C76E}" srcOrd="1" destOrd="0" presId="urn:microsoft.com/office/officeart/2005/8/layout/vList3"/>
    <dgm:cxn modelId="{3423B6D0-BCFC-4379-9254-233A9610E6F5}" type="presParOf" srcId="{93A99CEB-617A-424D-9A29-778D5F9B61FD}" destId="{EF52020C-F66B-4CEA-A48F-A342C2C02A7B}" srcOrd="1" destOrd="0" presId="urn:microsoft.com/office/officeart/2005/8/layout/vList3"/>
    <dgm:cxn modelId="{968225D0-29E6-4C63-A18E-CB2C852E61B4}" type="presParOf" srcId="{93A99CEB-617A-424D-9A29-778D5F9B61FD}" destId="{54E134F8-3B06-4ED9-9C7A-FA431C41C7D7}" srcOrd="2" destOrd="0" presId="urn:microsoft.com/office/officeart/2005/8/layout/vList3"/>
    <dgm:cxn modelId="{93F8E144-0320-48B6-9278-EE501CBD424C}" type="presParOf" srcId="{54E134F8-3B06-4ED9-9C7A-FA431C41C7D7}" destId="{0F07DFC9-6CCE-4042-A4FE-6FCBFB116DEC}" srcOrd="0" destOrd="0" presId="urn:microsoft.com/office/officeart/2005/8/layout/vList3"/>
    <dgm:cxn modelId="{B32D4738-98DC-4F1E-B7F6-1F0D0AE1BF0A}" type="presParOf" srcId="{54E134F8-3B06-4ED9-9C7A-FA431C41C7D7}" destId="{D59A5D03-6DEE-40E8-B1B7-7A86FC8BD79F}" srcOrd="1" destOrd="0" presId="urn:microsoft.com/office/officeart/2005/8/layout/vList3"/>
    <dgm:cxn modelId="{EC55DA65-77E4-40C0-842A-7AEC5E917941}" type="presParOf" srcId="{93A99CEB-617A-424D-9A29-778D5F9B61FD}" destId="{C9351238-05D6-43B1-B272-A285294A6C76}" srcOrd="3" destOrd="0" presId="urn:microsoft.com/office/officeart/2005/8/layout/vList3"/>
    <dgm:cxn modelId="{99EB8F62-B9FC-4D3B-B27B-163D0D4AEF0E}" type="presParOf" srcId="{93A99CEB-617A-424D-9A29-778D5F9B61FD}" destId="{890A45A1-87DF-496B-A309-BE441FBC6301}" srcOrd="4" destOrd="0" presId="urn:microsoft.com/office/officeart/2005/8/layout/vList3"/>
    <dgm:cxn modelId="{8F271508-97D7-40AC-8167-A192AE513595}" type="presParOf" srcId="{890A45A1-87DF-496B-A309-BE441FBC6301}" destId="{1C9D4719-9185-48D4-92D0-60B07352C5D3}" srcOrd="0" destOrd="0" presId="urn:microsoft.com/office/officeart/2005/8/layout/vList3"/>
    <dgm:cxn modelId="{7B6AFCCA-8BD1-4F7F-8135-383234FC4584}" type="presParOf" srcId="{890A45A1-87DF-496B-A309-BE441FBC6301}" destId="{2112FC1A-502A-4EFD-BF05-31418AEB0D1C}" srcOrd="1" destOrd="0" presId="urn:microsoft.com/office/officeart/2005/8/layout/vList3"/>
    <dgm:cxn modelId="{B2F889A2-1114-4A84-B7AF-90B568965A98}" type="presParOf" srcId="{93A99CEB-617A-424D-9A29-778D5F9B61FD}" destId="{5A490D36-44CC-401E-A6AD-D6A3A06A688A}" srcOrd="5" destOrd="0" presId="urn:microsoft.com/office/officeart/2005/8/layout/vList3"/>
    <dgm:cxn modelId="{ACE16CB7-6CA8-4360-A4B7-133501E9D13B}" type="presParOf" srcId="{93A99CEB-617A-424D-9A29-778D5F9B61FD}" destId="{00BED342-C054-4668-9341-2A08FBCFDCDE}" srcOrd="6" destOrd="0" presId="urn:microsoft.com/office/officeart/2005/8/layout/vList3"/>
    <dgm:cxn modelId="{789338C8-5A43-4989-A249-4C83B5FEA62B}" type="presParOf" srcId="{00BED342-C054-4668-9341-2A08FBCFDCDE}" destId="{DC9FAABB-5A3D-4FA6-A001-4A0FE118BF70}" srcOrd="0" destOrd="0" presId="urn:microsoft.com/office/officeart/2005/8/layout/vList3"/>
    <dgm:cxn modelId="{8D5B60D5-625D-458B-9E78-9ECE5EB8028F}" type="presParOf" srcId="{00BED342-C054-4668-9341-2A08FBCFDCDE}" destId="{D72DEB8C-3935-4A62-8CA9-97D06352DBBD}" srcOrd="1" destOrd="0" presId="urn:microsoft.com/office/officeart/2005/8/layout/vList3"/>
    <dgm:cxn modelId="{EC31EE2D-33C4-474E-87DF-B6BFAB00E50A}" type="presParOf" srcId="{93A99CEB-617A-424D-9A29-778D5F9B61FD}" destId="{7582CC7B-204E-4175-9928-A5A022A8D391}" srcOrd="7" destOrd="0" presId="urn:microsoft.com/office/officeart/2005/8/layout/vList3"/>
    <dgm:cxn modelId="{09EEC010-DC84-4E9F-98BC-550D5181551C}" type="presParOf" srcId="{93A99CEB-617A-424D-9A29-778D5F9B61FD}" destId="{76110901-3468-480E-83B0-BD4BB0D4D174}" srcOrd="8" destOrd="0" presId="urn:microsoft.com/office/officeart/2005/8/layout/vList3"/>
    <dgm:cxn modelId="{D57CBD08-2D88-4BF9-9812-443E1C51346F}" type="presParOf" srcId="{76110901-3468-480E-83B0-BD4BB0D4D174}" destId="{C21BC7DF-A4AE-4451-B8CC-9FAF399D3338}" srcOrd="0" destOrd="0" presId="urn:microsoft.com/office/officeart/2005/8/layout/vList3"/>
    <dgm:cxn modelId="{0DDD5653-9744-46EA-A33A-C9692D7DDB79}" type="presParOf" srcId="{76110901-3468-480E-83B0-BD4BB0D4D174}" destId="{E51D5C35-6A33-4595-821B-6D02FB21A4C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2B859-0699-43DB-BC63-1E2C98308A70}" type="doc">
      <dgm:prSet loTypeId="urn:microsoft.com/office/officeart/2009/3/layout/IncreasingArrowsProcess" loCatId="process" qsTypeId="urn:microsoft.com/office/officeart/2005/8/quickstyle/simple1" qsCatId="simple" csTypeId="urn:microsoft.com/office/officeart/2005/8/colors/accent6_3" csCatId="accent6" phldr="1"/>
      <dgm:spPr/>
      <dgm:t>
        <a:bodyPr/>
        <a:lstStyle/>
        <a:p>
          <a:endParaRPr lang="en-GB"/>
        </a:p>
      </dgm:t>
    </dgm:pt>
    <dgm:pt modelId="{12B09D7B-8FC1-4B98-ACA1-75C095594B05}">
      <dgm:prSet/>
      <dgm:spPr/>
      <dgm:t>
        <a:bodyPr/>
        <a:lstStyle/>
        <a:p>
          <a:pPr rtl="0"/>
          <a:r>
            <a:rPr lang="en-GB" dirty="0" smtClean="0"/>
            <a:t>Comparative Design</a:t>
          </a:r>
          <a:endParaRPr lang="en-GB" dirty="0"/>
        </a:p>
      </dgm:t>
    </dgm:pt>
    <dgm:pt modelId="{710BEA9C-5E9B-4674-A7FC-62FA890EB2B2}" type="parTrans" cxnId="{C668D561-3D05-4CE3-BDBF-BB71A49E7E86}">
      <dgm:prSet/>
      <dgm:spPr/>
      <dgm:t>
        <a:bodyPr/>
        <a:lstStyle/>
        <a:p>
          <a:endParaRPr lang="en-GB"/>
        </a:p>
      </dgm:t>
    </dgm:pt>
    <dgm:pt modelId="{98EB6DD3-9D7B-458A-8ECA-578B70C84A25}" type="sibTrans" cxnId="{C668D561-3D05-4CE3-BDBF-BB71A49E7E86}">
      <dgm:prSet/>
      <dgm:spPr/>
      <dgm:t>
        <a:bodyPr/>
        <a:lstStyle/>
        <a:p>
          <a:endParaRPr lang="en-GB"/>
        </a:p>
      </dgm:t>
    </dgm:pt>
    <dgm:pt modelId="{40E50DC0-0D46-4E40-9D8D-71CB155438B5}">
      <dgm:prSet/>
      <dgm:spPr/>
      <dgm:t>
        <a:bodyPr/>
        <a:lstStyle/>
        <a:p>
          <a:pPr rtl="0"/>
          <a:r>
            <a:rPr lang="en-GB" dirty="0" smtClean="0"/>
            <a:t>Qualitative </a:t>
          </a:r>
          <a:endParaRPr lang="en-GB" dirty="0"/>
        </a:p>
      </dgm:t>
    </dgm:pt>
    <dgm:pt modelId="{C3CEC603-6A35-416F-9B30-607F0397038A}" type="parTrans" cxnId="{C93A5E51-3EA2-4B87-B225-34C34969ADD7}">
      <dgm:prSet/>
      <dgm:spPr/>
      <dgm:t>
        <a:bodyPr/>
        <a:lstStyle/>
        <a:p>
          <a:endParaRPr lang="en-GB"/>
        </a:p>
      </dgm:t>
    </dgm:pt>
    <dgm:pt modelId="{791CA462-0EBF-458F-B537-135363A0C9E6}" type="sibTrans" cxnId="{C93A5E51-3EA2-4B87-B225-34C34969ADD7}">
      <dgm:prSet/>
      <dgm:spPr/>
      <dgm:t>
        <a:bodyPr/>
        <a:lstStyle/>
        <a:p>
          <a:endParaRPr lang="en-GB"/>
        </a:p>
      </dgm:t>
    </dgm:pt>
    <dgm:pt modelId="{3B2CC9A5-B0F8-4BCD-9A6C-C5BB0CB1C05F}">
      <dgm:prSet/>
      <dgm:spPr/>
      <dgm:t>
        <a:bodyPr/>
        <a:lstStyle/>
        <a:p>
          <a:pPr rtl="0"/>
          <a:r>
            <a:rPr lang="en-GB" smtClean="0"/>
            <a:t>Focus groups</a:t>
          </a:r>
          <a:endParaRPr lang="en-GB"/>
        </a:p>
      </dgm:t>
    </dgm:pt>
    <dgm:pt modelId="{53859E96-1F96-48D0-B5CA-34100AF59C2F}" type="parTrans" cxnId="{D92421A2-C63E-44DC-9DC4-FC9CAB55D4E8}">
      <dgm:prSet/>
      <dgm:spPr/>
      <dgm:t>
        <a:bodyPr/>
        <a:lstStyle/>
        <a:p>
          <a:endParaRPr lang="en-GB"/>
        </a:p>
      </dgm:t>
    </dgm:pt>
    <dgm:pt modelId="{81227C02-9AA7-4068-BD20-5C72FB4A0E77}" type="sibTrans" cxnId="{D92421A2-C63E-44DC-9DC4-FC9CAB55D4E8}">
      <dgm:prSet/>
      <dgm:spPr/>
      <dgm:t>
        <a:bodyPr/>
        <a:lstStyle/>
        <a:p>
          <a:endParaRPr lang="en-GB"/>
        </a:p>
      </dgm:t>
    </dgm:pt>
    <dgm:pt modelId="{F1D0E203-D288-42E9-8D5A-0672558B5FA1}">
      <dgm:prSet/>
      <dgm:spPr/>
      <dgm:t>
        <a:bodyPr/>
        <a:lstStyle/>
        <a:p>
          <a:pPr rtl="0"/>
          <a:r>
            <a:rPr lang="en-GB" smtClean="0"/>
            <a:t>Semi-structured interviews </a:t>
          </a:r>
          <a:endParaRPr lang="en-GB"/>
        </a:p>
      </dgm:t>
    </dgm:pt>
    <dgm:pt modelId="{A1CB0E24-1676-4A90-8500-17D453A74DBC}" type="parTrans" cxnId="{5A8D8BAE-F3BA-4A94-9FE4-0848FBDDE38A}">
      <dgm:prSet/>
      <dgm:spPr/>
      <dgm:t>
        <a:bodyPr/>
        <a:lstStyle/>
        <a:p>
          <a:endParaRPr lang="en-GB"/>
        </a:p>
      </dgm:t>
    </dgm:pt>
    <dgm:pt modelId="{4FF9F497-6F98-40D7-90FA-AE77B35BA9B7}" type="sibTrans" cxnId="{5A8D8BAE-F3BA-4A94-9FE4-0848FBDDE38A}">
      <dgm:prSet/>
      <dgm:spPr/>
      <dgm:t>
        <a:bodyPr/>
        <a:lstStyle/>
        <a:p>
          <a:endParaRPr lang="en-GB"/>
        </a:p>
      </dgm:t>
    </dgm:pt>
    <dgm:pt modelId="{59A614DF-595E-4D58-86B0-844FC1FD6B0D}">
      <dgm:prSet/>
      <dgm:spPr/>
      <dgm:t>
        <a:bodyPr/>
        <a:lstStyle/>
        <a:p>
          <a:pPr rtl="0"/>
          <a:r>
            <a:rPr lang="en-GB" smtClean="0"/>
            <a:t>Quantitative</a:t>
          </a:r>
          <a:endParaRPr lang="en-GB"/>
        </a:p>
      </dgm:t>
    </dgm:pt>
    <dgm:pt modelId="{E992AD65-E147-4E2F-8359-0EC2E594F2DF}" type="parTrans" cxnId="{DC867EA1-2022-49D0-A623-1E3475249E95}">
      <dgm:prSet/>
      <dgm:spPr/>
      <dgm:t>
        <a:bodyPr/>
        <a:lstStyle/>
        <a:p>
          <a:endParaRPr lang="en-GB"/>
        </a:p>
      </dgm:t>
    </dgm:pt>
    <dgm:pt modelId="{0ECFD208-02AF-4FC3-96CC-462CDECBCBED}" type="sibTrans" cxnId="{DC867EA1-2022-49D0-A623-1E3475249E95}">
      <dgm:prSet/>
      <dgm:spPr/>
      <dgm:t>
        <a:bodyPr/>
        <a:lstStyle/>
        <a:p>
          <a:endParaRPr lang="en-GB"/>
        </a:p>
      </dgm:t>
    </dgm:pt>
    <dgm:pt modelId="{883D21AB-C775-4807-9D90-6B57297E71C6}">
      <dgm:prSet/>
      <dgm:spPr/>
      <dgm:t>
        <a:bodyPr/>
        <a:lstStyle/>
        <a:p>
          <a:pPr rtl="0"/>
          <a:r>
            <a:rPr lang="en-GB" smtClean="0"/>
            <a:t>Statistical information  </a:t>
          </a:r>
          <a:endParaRPr lang="en-GB"/>
        </a:p>
      </dgm:t>
    </dgm:pt>
    <dgm:pt modelId="{650C1DA3-CAC8-459E-834F-360866B83EAE}" type="parTrans" cxnId="{44A0018A-77BD-405A-A7FB-F5E2648B7704}">
      <dgm:prSet/>
      <dgm:spPr/>
      <dgm:t>
        <a:bodyPr/>
        <a:lstStyle/>
        <a:p>
          <a:endParaRPr lang="en-GB"/>
        </a:p>
      </dgm:t>
    </dgm:pt>
    <dgm:pt modelId="{A87D9822-3B25-4F24-9034-F12D9E6FE9B8}" type="sibTrans" cxnId="{44A0018A-77BD-405A-A7FB-F5E2648B7704}">
      <dgm:prSet/>
      <dgm:spPr/>
      <dgm:t>
        <a:bodyPr/>
        <a:lstStyle/>
        <a:p>
          <a:endParaRPr lang="en-GB"/>
        </a:p>
      </dgm:t>
    </dgm:pt>
    <dgm:pt modelId="{2E8A70F8-864B-4A40-86DD-8EC5603A5A30}">
      <dgm:prSet/>
      <dgm:spPr/>
      <dgm:t>
        <a:bodyPr/>
        <a:lstStyle/>
        <a:p>
          <a:pPr rtl="0"/>
          <a:r>
            <a:rPr lang="en-GB" smtClean="0"/>
            <a:t>Matching records (PARs/ Form F, Adoption placement report)</a:t>
          </a:r>
          <a:endParaRPr lang="en-GB"/>
        </a:p>
      </dgm:t>
    </dgm:pt>
    <dgm:pt modelId="{67A4BA8F-EAC1-402B-BBE0-C8F02C5A553E}" type="parTrans" cxnId="{CEC46B5F-E448-473C-B958-BAB0534323A2}">
      <dgm:prSet/>
      <dgm:spPr/>
      <dgm:t>
        <a:bodyPr/>
        <a:lstStyle/>
        <a:p>
          <a:endParaRPr lang="en-GB"/>
        </a:p>
      </dgm:t>
    </dgm:pt>
    <dgm:pt modelId="{CCA4DC87-17A6-4BE6-B29A-C6A2ED84674B}" type="sibTrans" cxnId="{CEC46B5F-E448-473C-B958-BAB0534323A2}">
      <dgm:prSet/>
      <dgm:spPr/>
      <dgm:t>
        <a:bodyPr/>
        <a:lstStyle/>
        <a:p>
          <a:endParaRPr lang="en-GB"/>
        </a:p>
      </dgm:t>
    </dgm:pt>
    <dgm:pt modelId="{CF84D284-5692-4A52-BD86-31184CDB0AF9}">
      <dgm:prSet/>
      <dgm:spPr/>
      <dgm:t>
        <a:bodyPr/>
        <a:lstStyle/>
        <a:p>
          <a:pPr rtl="0"/>
          <a:r>
            <a:rPr lang="en-GB" smtClean="0"/>
            <a:t>Thematic analysis</a:t>
          </a:r>
          <a:endParaRPr lang="en-GB"/>
        </a:p>
      </dgm:t>
    </dgm:pt>
    <dgm:pt modelId="{F6F85702-938A-4EAB-BC8F-7937CD7347E2}" type="parTrans" cxnId="{D43AAEBA-AAFC-43E6-A114-28466FA47099}">
      <dgm:prSet/>
      <dgm:spPr/>
      <dgm:t>
        <a:bodyPr/>
        <a:lstStyle/>
        <a:p>
          <a:endParaRPr lang="en-GB"/>
        </a:p>
      </dgm:t>
    </dgm:pt>
    <dgm:pt modelId="{62954DD8-FB8D-482F-A662-C600AB03298F}" type="sibTrans" cxnId="{D43AAEBA-AAFC-43E6-A114-28466FA47099}">
      <dgm:prSet/>
      <dgm:spPr/>
      <dgm:t>
        <a:bodyPr/>
        <a:lstStyle/>
        <a:p>
          <a:endParaRPr lang="en-GB"/>
        </a:p>
      </dgm:t>
    </dgm:pt>
    <dgm:pt modelId="{48AF7F7F-E856-4462-8B2F-5DCC8F0121F3}">
      <dgm:prSet/>
      <dgm:spPr/>
      <dgm:t>
        <a:bodyPr/>
        <a:lstStyle/>
        <a:p>
          <a:pPr rtl="0"/>
          <a:r>
            <a:rPr lang="en-GB" dirty="0" smtClean="0"/>
            <a:t>Stakeholder Workshop </a:t>
          </a:r>
          <a:endParaRPr lang="en-GB" dirty="0"/>
        </a:p>
      </dgm:t>
    </dgm:pt>
    <dgm:pt modelId="{8DDCEDA6-F1B1-45D7-9D6A-F08E6D9BC198}" type="parTrans" cxnId="{1A93D282-6EB6-4548-AC90-BB8A5001FD61}">
      <dgm:prSet/>
      <dgm:spPr/>
      <dgm:t>
        <a:bodyPr/>
        <a:lstStyle/>
        <a:p>
          <a:endParaRPr lang="en-GB"/>
        </a:p>
      </dgm:t>
    </dgm:pt>
    <dgm:pt modelId="{18C3C8F9-E21F-40BD-BF5A-21DB7302EF68}" type="sibTrans" cxnId="{1A93D282-6EB6-4548-AC90-BB8A5001FD61}">
      <dgm:prSet/>
      <dgm:spPr/>
      <dgm:t>
        <a:bodyPr/>
        <a:lstStyle/>
        <a:p>
          <a:endParaRPr lang="en-GB"/>
        </a:p>
      </dgm:t>
    </dgm:pt>
    <dgm:pt modelId="{5E640975-7D1F-435C-8795-3BF66978F465}" type="pres">
      <dgm:prSet presAssocID="{4792B859-0699-43DB-BC63-1E2C98308A70}" presName="Name0" presStyleCnt="0">
        <dgm:presLayoutVars>
          <dgm:chMax val="5"/>
          <dgm:chPref val="5"/>
          <dgm:dir/>
          <dgm:animLvl val="lvl"/>
        </dgm:presLayoutVars>
      </dgm:prSet>
      <dgm:spPr/>
      <dgm:t>
        <a:bodyPr/>
        <a:lstStyle/>
        <a:p>
          <a:endParaRPr lang="en-GB"/>
        </a:p>
      </dgm:t>
    </dgm:pt>
    <dgm:pt modelId="{B3668A78-358F-4311-B997-4C045923A91B}" type="pres">
      <dgm:prSet presAssocID="{12B09D7B-8FC1-4B98-ACA1-75C095594B05}" presName="parentText1" presStyleLbl="node1" presStyleIdx="0" presStyleCnt="5">
        <dgm:presLayoutVars>
          <dgm:chMax/>
          <dgm:chPref val="3"/>
          <dgm:bulletEnabled val="1"/>
        </dgm:presLayoutVars>
      </dgm:prSet>
      <dgm:spPr/>
      <dgm:t>
        <a:bodyPr/>
        <a:lstStyle/>
        <a:p>
          <a:endParaRPr lang="en-GB"/>
        </a:p>
      </dgm:t>
    </dgm:pt>
    <dgm:pt modelId="{AD310F63-FDBB-424A-8716-6104FC4070E4}" type="pres">
      <dgm:prSet presAssocID="{40E50DC0-0D46-4E40-9D8D-71CB155438B5}" presName="parentText2" presStyleLbl="node1" presStyleIdx="1" presStyleCnt="5">
        <dgm:presLayoutVars>
          <dgm:chMax/>
          <dgm:chPref val="3"/>
          <dgm:bulletEnabled val="1"/>
        </dgm:presLayoutVars>
      </dgm:prSet>
      <dgm:spPr/>
      <dgm:t>
        <a:bodyPr/>
        <a:lstStyle/>
        <a:p>
          <a:endParaRPr lang="en-GB"/>
        </a:p>
      </dgm:t>
    </dgm:pt>
    <dgm:pt modelId="{E51AC1DA-B661-4B37-881B-9C607435CF59}" type="pres">
      <dgm:prSet presAssocID="{40E50DC0-0D46-4E40-9D8D-71CB155438B5}" presName="childText2" presStyleLbl="solidAlignAcc1" presStyleIdx="0" presStyleCnt="2">
        <dgm:presLayoutVars>
          <dgm:chMax val="0"/>
          <dgm:chPref val="0"/>
          <dgm:bulletEnabled val="1"/>
        </dgm:presLayoutVars>
      </dgm:prSet>
      <dgm:spPr/>
      <dgm:t>
        <a:bodyPr/>
        <a:lstStyle/>
        <a:p>
          <a:endParaRPr lang="en-GB"/>
        </a:p>
      </dgm:t>
    </dgm:pt>
    <dgm:pt modelId="{F9769C78-0331-43CF-9A30-C7DC7080F686}" type="pres">
      <dgm:prSet presAssocID="{59A614DF-595E-4D58-86B0-844FC1FD6B0D}" presName="parentText3" presStyleLbl="node1" presStyleIdx="2" presStyleCnt="5">
        <dgm:presLayoutVars>
          <dgm:chMax/>
          <dgm:chPref val="3"/>
          <dgm:bulletEnabled val="1"/>
        </dgm:presLayoutVars>
      </dgm:prSet>
      <dgm:spPr/>
      <dgm:t>
        <a:bodyPr/>
        <a:lstStyle/>
        <a:p>
          <a:endParaRPr lang="en-GB"/>
        </a:p>
      </dgm:t>
    </dgm:pt>
    <dgm:pt modelId="{8E5BF08A-40F4-4236-96B2-148AABF59B59}" type="pres">
      <dgm:prSet presAssocID="{59A614DF-595E-4D58-86B0-844FC1FD6B0D}" presName="childText3" presStyleLbl="solidAlignAcc1" presStyleIdx="1" presStyleCnt="2">
        <dgm:presLayoutVars>
          <dgm:chMax val="0"/>
          <dgm:chPref val="0"/>
          <dgm:bulletEnabled val="1"/>
        </dgm:presLayoutVars>
      </dgm:prSet>
      <dgm:spPr/>
      <dgm:t>
        <a:bodyPr/>
        <a:lstStyle/>
        <a:p>
          <a:endParaRPr lang="en-GB"/>
        </a:p>
      </dgm:t>
    </dgm:pt>
    <dgm:pt modelId="{B0992B56-0958-4700-9037-954EEB4B46E3}" type="pres">
      <dgm:prSet presAssocID="{CF84D284-5692-4A52-BD86-31184CDB0AF9}" presName="parentText4" presStyleLbl="node1" presStyleIdx="3" presStyleCnt="5">
        <dgm:presLayoutVars>
          <dgm:chMax/>
          <dgm:chPref val="3"/>
          <dgm:bulletEnabled val="1"/>
        </dgm:presLayoutVars>
      </dgm:prSet>
      <dgm:spPr/>
      <dgm:t>
        <a:bodyPr/>
        <a:lstStyle/>
        <a:p>
          <a:endParaRPr lang="en-GB"/>
        </a:p>
      </dgm:t>
    </dgm:pt>
    <dgm:pt modelId="{9A4FB5A3-C653-497D-8EA3-87B0A2C47BC3}" type="pres">
      <dgm:prSet presAssocID="{48AF7F7F-E856-4462-8B2F-5DCC8F0121F3}" presName="parentText5" presStyleLbl="node1" presStyleIdx="4" presStyleCnt="5" custLinFactNeighborX="6595" custLinFactNeighborY="1870">
        <dgm:presLayoutVars>
          <dgm:chMax/>
          <dgm:chPref val="3"/>
          <dgm:bulletEnabled val="1"/>
        </dgm:presLayoutVars>
      </dgm:prSet>
      <dgm:spPr/>
      <dgm:t>
        <a:bodyPr/>
        <a:lstStyle/>
        <a:p>
          <a:endParaRPr lang="en-GB"/>
        </a:p>
      </dgm:t>
    </dgm:pt>
  </dgm:ptLst>
  <dgm:cxnLst>
    <dgm:cxn modelId="{7B47F675-32F2-4642-8577-39F5D6397CCB}" type="presOf" srcId="{4792B859-0699-43DB-BC63-1E2C98308A70}" destId="{5E640975-7D1F-435C-8795-3BF66978F465}" srcOrd="0" destOrd="0" presId="urn:microsoft.com/office/officeart/2009/3/layout/IncreasingArrowsProcess"/>
    <dgm:cxn modelId="{C1419A02-F7C3-4F79-9CBE-0033B2953751}" type="presOf" srcId="{48AF7F7F-E856-4462-8B2F-5DCC8F0121F3}" destId="{9A4FB5A3-C653-497D-8EA3-87B0A2C47BC3}" srcOrd="0" destOrd="0" presId="urn:microsoft.com/office/officeart/2009/3/layout/IncreasingArrowsProcess"/>
    <dgm:cxn modelId="{6A91C56A-6C4D-4F1A-A204-26454159408B}" type="presOf" srcId="{3B2CC9A5-B0F8-4BCD-9A6C-C5BB0CB1C05F}" destId="{E51AC1DA-B661-4B37-881B-9C607435CF59}" srcOrd="0" destOrd="0" presId="urn:microsoft.com/office/officeart/2009/3/layout/IncreasingArrowsProcess"/>
    <dgm:cxn modelId="{1A93D282-6EB6-4548-AC90-BB8A5001FD61}" srcId="{4792B859-0699-43DB-BC63-1E2C98308A70}" destId="{48AF7F7F-E856-4462-8B2F-5DCC8F0121F3}" srcOrd="4" destOrd="0" parTransId="{8DDCEDA6-F1B1-45D7-9D6A-F08E6D9BC198}" sibTransId="{18C3C8F9-E21F-40BD-BF5A-21DB7302EF68}"/>
    <dgm:cxn modelId="{96C2835A-379F-4F20-89D6-6904DAE314D6}" type="presOf" srcId="{CF84D284-5692-4A52-BD86-31184CDB0AF9}" destId="{B0992B56-0958-4700-9037-954EEB4B46E3}" srcOrd="0" destOrd="0" presId="urn:microsoft.com/office/officeart/2009/3/layout/IncreasingArrowsProcess"/>
    <dgm:cxn modelId="{CEC46B5F-E448-473C-B958-BAB0534323A2}" srcId="{59A614DF-595E-4D58-86B0-844FC1FD6B0D}" destId="{2E8A70F8-864B-4A40-86DD-8EC5603A5A30}" srcOrd="1" destOrd="0" parTransId="{67A4BA8F-EAC1-402B-BBE0-C8F02C5A553E}" sibTransId="{CCA4DC87-17A6-4BE6-B29A-C6A2ED84674B}"/>
    <dgm:cxn modelId="{D43AAEBA-AAFC-43E6-A114-28466FA47099}" srcId="{4792B859-0699-43DB-BC63-1E2C98308A70}" destId="{CF84D284-5692-4A52-BD86-31184CDB0AF9}" srcOrd="3" destOrd="0" parTransId="{F6F85702-938A-4EAB-BC8F-7937CD7347E2}" sibTransId="{62954DD8-FB8D-482F-A662-C600AB03298F}"/>
    <dgm:cxn modelId="{C668D561-3D05-4CE3-BDBF-BB71A49E7E86}" srcId="{4792B859-0699-43DB-BC63-1E2C98308A70}" destId="{12B09D7B-8FC1-4B98-ACA1-75C095594B05}" srcOrd="0" destOrd="0" parTransId="{710BEA9C-5E9B-4674-A7FC-62FA890EB2B2}" sibTransId="{98EB6DD3-9D7B-458A-8ECA-578B70C84A25}"/>
    <dgm:cxn modelId="{D92421A2-C63E-44DC-9DC4-FC9CAB55D4E8}" srcId="{40E50DC0-0D46-4E40-9D8D-71CB155438B5}" destId="{3B2CC9A5-B0F8-4BCD-9A6C-C5BB0CB1C05F}" srcOrd="0" destOrd="0" parTransId="{53859E96-1F96-48D0-B5CA-34100AF59C2F}" sibTransId="{81227C02-9AA7-4068-BD20-5C72FB4A0E77}"/>
    <dgm:cxn modelId="{5E6C6031-0365-4AD3-B46A-16EC612623BF}" type="presOf" srcId="{40E50DC0-0D46-4E40-9D8D-71CB155438B5}" destId="{AD310F63-FDBB-424A-8716-6104FC4070E4}" srcOrd="0" destOrd="0" presId="urn:microsoft.com/office/officeart/2009/3/layout/IncreasingArrowsProcess"/>
    <dgm:cxn modelId="{44A0018A-77BD-405A-A7FB-F5E2648B7704}" srcId="{59A614DF-595E-4D58-86B0-844FC1FD6B0D}" destId="{883D21AB-C775-4807-9D90-6B57297E71C6}" srcOrd="0" destOrd="0" parTransId="{650C1DA3-CAC8-459E-834F-360866B83EAE}" sibTransId="{A87D9822-3B25-4F24-9034-F12D9E6FE9B8}"/>
    <dgm:cxn modelId="{DC867EA1-2022-49D0-A623-1E3475249E95}" srcId="{4792B859-0699-43DB-BC63-1E2C98308A70}" destId="{59A614DF-595E-4D58-86B0-844FC1FD6B0D}" srcOrd="2" destOrd="0" parTransId="{E992AD65-E147-4E2F-8359-0EC2E594F2DF}" sibTransId="{0ECFD208-02AF-4FC3-96CC-462CDECBCBED}"/>
    <dgm:cxn modelId="{123ED0CC-D3C0-4AC8-9B70-B49D0B6A09FA}" type="presOf" srcId="{12B09D7B-8FC1-4B98-ACA1-75C095594B05}" destId="{B3668A78-358F-4311-B997-4C045923A91B}" srcOrd="0" destOrd="0" presId="urn:microsoft.com/office/officeart/2009/3/layout/IncreasingArrowsProcess"/>
    <dgm:cxn modelId="{C93A5E51-3EA2-4B87-B225-34C34969ADD7}" srcId="{4792B859-0699-43DB-BC63-1E2C98308A70}" destId="{40E50DC0-0D46-4E40-9D8D-71CB155438B5}" srcOrd="1" destOrd="0" parTransId="{C3CEC603-6A35-416F-9B30-607F0397038A}" sibTransId="{791CA462-0EBF-458F-B537-135363A0C9E6}"/>
    <dgm:cxn modelId="{58D086F8-C069-49E8-AD40-FF1027F07E0D}" type="presOf" srcId="{2E8A70F8-864B-4A40-86DD-8EC5603A5A30}" destId="{8E5BF08A-40F4-4236-96B2-148AABF59B59}" srcOrd="0" destOrd="1" presId="urn:microsoft.com/office/officeart/2009/3/layout/IncreasingArrowsProcess"/>
    <dgm:cxn modelId="{67BAF148-4AB9-4A46-9360-205A9CAE9A01}" type="presOf" srcId="{F1D0E203-D288-42E9-8D5A-0672558B5FA1}" destId="{E51AC1DA-B661-4B37-881B-9C607435CF59}" srcOrd="0" destOrd="1" presId="urn:microsoft.com/office/officeart/2009/3/layout/IncreasingArrowsProcess"/>
    <dgm:cxn modelId="{CD249ECD-0B79-4E9D-903F-28E9568BD6A4}" type="presOf" srcId="{883D21AB-C775-4807-9D90-6B57297E71C6}" destId="{8E5BF08A-40F4-4236-96B2-148AABF59B59}" srcOrd="0" destOrd="0" presId="urn:microsoft.com/office/officeart/2009/3/layout/IncreasingArrowsProcess"/>
    <dgm:cxn modelId="{6CA310EF-88E6-47AD-9E6F-E95EE0DD0635}" type="presOf" srcId="{59A614DF-595E-4D58-86B0-844FC1FD6B0D}" destId="{F9769C78-0331-43CF-9A30-C7DC7080F686}" srcOrd="0" destOrd="0" presId="urn:microsoft.com/office/officeart/2009/3/layout/IncreasingArrowsProcess"/>
    <dgm:cxn modelId="{5A8D8BAE-F3BA-4A94-9FE4-0848FBDDE38A}" srcId="{40E50DC0-0D46-4E40-9D8D-71CB155438B5}" destId="{F1D0E203-D288-42E9-8D5A-0672558B5FA1}" srcOrd="1" destOrd="0" parTransId="{A1CB0E24-1676-4A90-8500-17D453A74DBC}" sibTransId="{4FF9F497-6F98-40D7-90FA-AE77B35BA9B7}"/>
    <dgm:cxn modelId="{0242CCB4-6D1A-4079-984D-74DC28582F11}" type="presParOf" srcId="{5E640975-7D1F-435C-8795-3BF66978F465}" destId="{B3668A78-358F-4311-B997-4C045923A91B}" srcOrd="0" destOrd="0" presId="urn:microsoft.com/office/officeart/2009/3/layout/IncreasingArrowsProcess"/>
    <dgm:cxn modelId="{A13500A3-8DD4-436F-9426-2FF8AB6D7478}" type="presParOf" srcId="{5E640975-7D1F-435C-8795-3BF66978F465}" destId="{AD310F63-FDBB-424A-8716-6104FC4070E4}" srcOrd="1" destOrd="0" presId="urn:microsoft.com/office/officeart/2009/3/layout/IncreasingArrowsProcess"/>
    <dgm:cxn modelId="{F0B3D98E-F0D3-4BD2-AC29-8BFA190542AD}" type="presParOf" srcId="{5E640975-7D1F-435C-8795-3BF66978F465}" destId="{E51AC1DA-B661-4B37-881B-9C607435CF59}" srcOrd="2" destOrd="0" presId="urn:microsoft.com/office/officeart/2009/3/layout/IncreasingArrowsProcess"/>
    <dgm:cxn modelId="{BA64E26E-4BBB-43D4-9BD3-63F22F1BE6E3}" type="presParOf" srcId="{5E640975-7D1F-435C-8795-3BF66978F465}" destId="{F9769C78-0331-43CF-9A30-C7DC7080F686}" srcOrd="3" destOrd="0" presId="urn:microsoft.com/office/officeart/2009/3/layout/IncreasingArrowsProcess"/>
    <dgm:cxn modelId="{6CE095EC-BEDC-4170-BFF7-7B8B6E3BA68F}" type="presParOf" srcId="{5E640975-7D1F-435C-8795-3BF66978F465}" destId="{8E5BF08A-40F4-4236-96B2-148AABF59B59}" srcOrd="4" destOrd="0" presId="urn:microsoft.com/office/officeart/2009/3/layout/IncreasingArrowsProcess"/>
    <dgm:cxn modelId="{B9700F51-0CFC-4B05-8294-A60058F00A9E}" type="presParOf" srcId="{5E640975-7D1F-435C-8795-3BF66978F465}" destId="{B0992B56-0958-4700-9037-954EEB4B46E3}" srcOrd="5" destOrd="0" presId="urn:microsoft.com/office/officeart/2009/3/layout/IncreasingArrowsProcess"/>
    <dgm:cxn modelId="{ED1C4FC1-5A0C-4ECC-9A11-1820498E38D2}" type="presParOf" srcId="{5E640975-7D1F-435C-8795-3BF66978F465}" destId="{9A4FB5A3-C653-497D-8EA3-87B0A2C47BC3}"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BF02DE-DC50-4F23-97EA-508D02DC2E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3C3FE59-36B0-4543-9C86-415890831EE6}">
      <dgm:prSet/>
      <dgm:spPr/>
      <dgm:t>
        <a:bodyPr/>
        <a:lstStyle/>
        <a:p>
          <a:pPr rtl="0"/>
          <a:r>
            <a:rPr lang="en-GB" b="1" smtClean="0"/>
            <a:t>Adopters </a:t>
          </a:r>
          <a:endParaRPr lang="en-GB"/>
        </a:p>
      </dgm:t>
    </dgm:pt>
    <dgm:pt modelId="{51EE80F9-174E-4B94-9049-7B31CA2EAF51}" type="parTrans" cxnId="{DC1573A8-C62C-49BC-A777-1DFB21058FA7}">
      <dgm:prSet/>
      <dgm:spPr/>
      <dgm:t>
        <a:bodyPr/>
        <a:lstStyle/>
        <a:p>
          <a:endParaRPr lang="en-GB"/>
        </a:p>
      </dgm:t>
    </dgm:pt>
    <dgm:pt modelId="{5986B001-832D-4E3B-808B-DD4290F8182B}" type="sibTrans" cxnId="{DC1573A8-C62C-49BC-A777-1DFB21058FA7}">
      <dgm:prSet/>
      <dgm:spPr/>
      <dgm:t>
        <a:bodyPr/>
        <a:lstStyle/>
        <a:p>
          <a:endParaRPr lang="en-GB"/>
        </a:p>
      </dgm:t>
    </dgm:pt>
    <dgm:pt modelId="{E7320E95-C27C-4841-954B-2F711738AACD}">
      <dgm:prSet/>
      <dgm:spPr/>
      <dgm:t>
        <a:bodyPr/>
        <a:lstStyle/>
        <a:p>
          <a:pPr rtl="0"/>
          <a:r>
            <a:rPr lang="en-GB" smtClean="0"/>
            <a:t>Interviews with 24 individuals (some couples)</a:t>
          </a:r>
          <a:endParaRPr lang="en-GB"/>
        </a:p>
      </dgm:t>
    </dgm:pt>
    <dgm:pt modelId="{6A3D1251-5432-462C-8CC0-6109D7489E4C}" type="parTrans" cxnId="{CB7135B4-6333-45A9-A8D3-4D8B88FD79B5}">
      <dgm:prSet/>
      <dgm:spPr/>
      <dgm:t>
        <a:bodyPr/>
        <a:lstStyle/>
        <a:p>
          <a:endParaRPr lang="en-GB"/>
        </a:p>
      </dgm:t>
    </dgm:pt>
    <dgm:pt modelId="{23611F38-9AF3-4DB3-8E71-98AE4BF7F3C9}" type="sibTrans" cxnId="{CB7135B4-6333-45A9-A8D3-4D8B88FD79B5}">
      <dgm:prSet/>
      <dgm:spPr/>
      <dgm:t>
        <a:bodyPr/>
        <a:lstStyle/>
        <a:p>
          <a:endParaRPr lang="en-GB"/>
        </a:p>
      </dgm:t>
    </dgm:pt>
    <dgm:pt modelId="{53B31125-F5A8-43E4-95DE-BAF79A51492F}">
      <dgm:prSet/>
      <dgm:spPr/>
      <dgm:t>
        <a:bodyPr/>
        <a:lstStyle/>
        <a:p>
          <a:pPr rtl="0"/>
          <a:r>
            <a:rPr lang="en-GB" smtClean="0"/>
            <a:t>Records relating to 16 matches</a:t>
          </a:r>
          <a:endParaRPr lang="en-GB"/>
        </a:p>
      </dgm:t>
    </dgm:pt>
    <dgm:pt modelId="{0D198F8B-88F2-45D8-9D99-2DCA3490E626}" type="parTrans" cxnId="{F8FD42AC-5158-4FE9-BEA0-C755CAB777AA}">
      <dgm:prSet/>
      <dgm:spPr/>
      <dgm:t>
        <a:bodyPr/>
        <a:lstStyle/>
        <a:p>
          <a:endParaRPr lang="en-GB"/>
        </a:p>
      </dgm:t>
    </dgm:pt>
    <dgm:pt modelId="{32429350-F276-44D1-84D2-20619DA687AF}" type="sibTrans" cxnId="{F8FD42AC-5158-4FE9-BEA0-C755CAB777AA}">
      <dgm:prSet/>
      <dgm:spPr/>
      <dgm:t>
        <a:bodyPr/>
        <a:lstStyle/>
        <a:p>
          <a:endParaRPr lang="en-GB"/>
        </a:p>
      </dgm:t>
    </dgm:pt>
    <dgm:pt modelId="{CAE77C3E-32FF-443D-849A-B0824F513BE0}">
      <dgm:prSet/>
      <dgm:spPr/>
      <dgm:t>
        <a:bodyPr/>
        <a:lstStyle/>
        <a:p>
          <a:pPr rtl="0"/>
          <a:r>
            <a:rPr lang="en-GB" smtClean="0"/>
            <a:t>Statistics on 78 adopters </a:t>
          </a:r>
          <a:endParaRPr lang="en-GB"/>
        </a:p>
      </dgm:t>
    </dgm:pt>
    <dgm:pt modelId="{577DA8BB-09DD-4918-A065-7B964D54A5C3}" type="parTrans" cxnId="{53BB3703-3189-443F-81D2-04E1433B0945}">
      <dgm:prSet/>
      <dgm:spPr/>
      <dgm:t>
        <a:bodyPr/>
        <a:lstStyle/>
        <a:p>
          <a:endParaRPr lang="en-GB"/>
        </a:p>
      </dgm:t>
    </dgm:pt>
    <dgm:pt modelId="{C6B2422E-E6B4-423D-828A-E9ECEE4986F6}" type="sibTrans" cxnId="{53BB3703-3189-443F-81D2-04E1433B0945}">
      <dgm:prSet/>
      <dgm:spPr/>
      <dgm:t>
        <a:bodyPr/>
        <a:lstStyle/>
        <a:p>
          <a:endParaRPr lang="en-GB"/>
        </a:p>
      </dgm:t>
    </dgm:pt>
    <dgm:pt modelId="{FFF9B9E0-3B40-48BD-B557-4C6822DF055E}">
      <dgm:prSet/>
      <dgm:spPr/>
      <dgm:t>
        <a:bodyPr/>
        <a:lstStyle/>
        <a:p>
          <a:pPr rtl="0"/>
          <a:r>
            <a:rPr lang="en-GB" b="1" smtClean="0"/>
            <a:t>Staff</a:t>
          </a:r>
          <a:r>
            <a:rPr lang="en-GB" smtClean="0"/>
            <a:t>  </a:t>
          </a:r>
          <a:endParaRPr lang="en-GB"/>
        </a:p>
      </dgm:t>
    </dgm:pt>
    <dgm:pt modelId="{DF94B820-FD03-4142-8258-5B7EEC681ADE}" type="parTrans" cxnId="{9839EB3B-6483-4A9B-89FC-5812826F442D}">
      <dgm:prSet/>
      <dgm:spPr/>
      <dgm:t>
        <a:bodyPr/>
        <a:lstStyle/>
        <a:p>
          <a:endParaRPr lang="en-GB"/>
        </a:p>
      </dgm:t>
    </dgm:pt>
    <dgm:pt modelId="{D068C8C4-1941-42E3-925E-575DA7A47B89}" type="sibTrans" cxnId="{9839EB3B-6483-4A9B-89FC-5812826F442D}">
      <dgm:prSet/>
      <dgm:spPr/>
      <dgm:t>
        <a:bodyPr/>
        <a:lstStyle/>
        <a:p>
          <a:endParaRPr lang="en-GB"/>
        </a:p>
      </dgm:t>
    </dgm:pt>
    <dgm:pt modelId="{05DB843D-3660-4778-A51E-2D8790637034}">
      <dgm:prSet/>
      <dgm:spPr/>
      <dgm:t>
        <a:bodyPr/>
        <a:lstStyle/>
        <a:p>
          <a:pPr rtl="0"/>
          <a:r>
            <a:rPr lang="en-GB" smtClean="0"/>
            <a:t>Interviewed 18 staff (Social Workers, Admin, Managers)  </a:t>
          </a:r>
          <a:endParaRPr lang="en-GB"/>
        </a:p>
      </dgm:t>
    </dgm:pt>
    <dgm:pt modelId="{8691064C-2442-4FF3-8C03-EE6733E8119C}" type="parTrans" cxnId="{5EF1541F-E259-4C57-AA87-3BD6D1D8F26C}">
      <dgm:prSet/>
      <dgm:spPr/>
      <dgm:t>
        <a:bodyPr/>
        <a:lstStyle/>
        <a:p>
          <a:endParaRPr lang="en-GB"/>
        </a:p>
      </dgm:t>
    </dgm:pt>
    <dgm:pt modelId="{3EAC4B93-90B6-4BF6-A3FF-8A739A75C813}" type="sibTrans" cxnId="{5EF1541F-E259-4C57-AA87-3BD6D1D8F26C}">
      <dgm:prSet/>
      <dgm:spPr/>
      <dgm:t>
        <a:bodyPr/>
        <a:lstStyle/>
        <a:p>
          <a:endParaRPr lang="en-GB"/>
        </a:p>
      </dgm:t>
    </dgm:pt>
    <dgm:pt modelId="{0A9E85ED-B580-42C7-8648-FB074E28534E}">
      <dgm:prSet/>
      <dgm:spPr/>
      <dgm:t>
        <a:bodyPr/>
        <a:lstStyle/>
        <a:p>
          <a:pPr rtl="0"/>
          <a:r>
            <a:rPr lang="en-GB" b="1" smtClean="0"/>
            <a:t>Local Authority/State</a:t>
          </a:r>
          <a:endParaRPr lang="en-GB"/>
        </a:p>
      </dgm:t>
    </dgm:pt>
    <dgm:pt modelId="{06DCF0FC-5ADC-47E6-9646-0925679C624D}" type="parTrans" cxnId="{CD220309-65C1-43B8-9589-0E96101BEF7A}">
      <dgm:prSet/>
      <dgm:spPr/>
      <dgm:t>
        <a:bodyPr/>
        <a:lstStyle/>
        <a:p>
          <a:endParaRPr lang="en-GB"/>
        </a:p>
      </dgm:t>
    </dgm:pt>
    <dgm:pt modelId="{A8E9F987-18B6-483F-BAFF-2FB8F06406A1}" type="sibTrans" cxnId="{CD220309-65C1-43B8-9589-0E96101BEF7A}">
      <dgm:prSet/>
      <dgm:spPr/>
      <dgm:t>
        <a:bodyPr/>
        <a:lstStyle/>
        <a:p>
          <a:endParaRPr lang="en-GB"/>
        </a:p>
      </dgm:t>
    </dgm:pt>
    <dgm:pt modelId="{83160187-1F7E-4451-A543-99802B372621}">
      <dgm:prSet/>
      <dgm:spPr/>
      <dgm:t>
        <a:bodyPr/>
        <a:lstStyle/>
        <a:p>
          <a:pPr rtl="0"/>
          <a:r>
            <a:rPr lang="en-GB" dirty="0" smtClean="0"/>
            <a:t>Responses from 30</a:t>
          </a:r>
          <a:r>
            <a:rPr lang="en-GB" b="1" dirty="0" smtClean="0"/>
            <a:t> </a:t>
          </a:r>
          <a:r>
            <a:rPr lang="en-GB" dirty="0" smtClean="0"/>
            <a:t>staff (Social Workers, Managers) to online survey  (35% response rate) </a:t>
          </a:r>
          <a:endParaRPr lang="en-GB" dirty="0"/>
        </a:p>
      </dgm:t>
    </dgm:pt>
    <dgm:pt modelId="{1FBF4BFA-E656-473E-A032-2E61B40A379F}" type="parTrans" cxnId="{E780AF1F-200D-4112-A229-189D74A4462F}">
      <dgm:prSet/>
      <dgm:spPr/>
      <dgm:t>
        <a:bodyPr/>
        <a:lstStyle/>
        <a:p>
          <a:endParaRPr lang="en-GB"/>
        </a:p>
      </dgm:t>
    </dgm:pt>
    <dgm:pt modelId="{4941CC93-C4F5-480D-B9E7-1B1AB695BDE1}" type="sibTrans" cxnId="{E780AF1F-200D-4112-A229-189D74A4462F}">
      <dgm:prSet/>
      <dgm:spPr/>
      <dgm:t>
        <a:bodyPr/>
        <a:lstStyle/>
        <a:p>
          <a:endParaRPr lang="en-GB"/>
        </a:p>
      </dgm:t>
    </dgm:pt>
    <dgm:pt modelId="{FF7662C7-0777-4542-B126-A072B7F1EFFE}">
      <dgm:prSet/>
      <dgm:spPr/>
      <dgm:t>
        <a:bodyPr/>
        <a:lstStyle/>
        <a:p>
          <a:pPr rtl="0"/>
          <a:r>
            <a:rPr lang="en-GB" b="1" smtClean="0"/>
            <a:t>Adoption Panel</a:t>
          </a:r>
          <a:r>
            <a:rPr lang="en-GB" smtClean="0"/>
            <a:t> </a:t>
          </a:r>
          <a:endParaRPr lang="en-GB"/>
        </a:p>
      </dgm:t>
    </dgm:pt>
    <dgm:pt modelId="{35831B30-FCE2-4F55-9246-99D7126F9B2A}" type="parTrans" cxnId="{49810B07-F681-4377-A1DC-58A326D63834}">
      <dgm:prSet/>
      <dgm:spPr/>
      <dgm:t>
        <a:bodyPr/>
        <a:lstStyle/>
        <a:p>
          <a:endParaRPr lang="en-GB"/>
        </a:p>
      </dgm:t>
    </dgm:pt>
    <dgm:pt modelId="{0CA67384-B9E8-4E40-8F15-ABB5F5B97E8E}" type="sibTrans" cxnId="{49810B07-F681-4377-A1DC-58A326D63834}">
      <dgm:prSet/>
      <dgm:spPr/>
      <dgm:t>
        <a:bodyPr/>
        <a:lstStyle/>
        <a:p>
          <a:endParaRPr lang="en-GB"/>
        </a:p>
      </dgm:t>
    </dgm:pt>
    <dgm:pt modelId="{176F53E0-369E-4915-8EAA-BA30D567224C}">
      <dgm:prSet/>
      <dgm:spPr/>
      <dgm:t>
        <a:bodyPr/>
        <a:lstStyle/>
        <a:p>
          <a:pPr rtl="0"/>
          <a:r>
            <a:rPr lang="en-GB" dirty="0" smtClean="0"/>
            <a:t>Observation and group interview with 15 panel members </a:t>
          </a:r>
          <a:endParaRPr lang="en-GB" dirty="0"/>
        </a:p>
      </dgm:t>
    </dgm:pt>
    <dgm:pt modelId="{3796CED9-C3DB-4680-A4B5-D32923188400}" type="parTrans" cxnId="{E96D6881-D460-427C-8B14-3EA3D1A4C5B3}">
      <dgm:prSet/>
      <dgm:spPr/>
      <dgm:t>
        <a:bodyPr/>
        <a:lstStyle/>
        <a:p>
          <a:endParaRPr lang="en-GB"/>
        </a:p>
      </dgm:t>
    </dgm:pt>
    <dgm:pt modelId="{46FA10BE-5A87-43BB-889B-FA4D120B9633}" type="sibTrans" cxnId="{E96D6881-D460-427C-8B14-3EA3D1A4C5B3}">
      <dgm:prSet/>
      <dgm:spPr/>
      <dgm:t>
        <a:bodyPr/>
        <a:lstStyle/>
        <a:p>
          <a:endParaRPr lang="en-GB"/>
        </a:p>
      </dgm:t>
    </dgm:pt>
    <dgm:pt modelId="{C46ABB27-5CE8-4A9C-A72E-42C4E6F8392B}">
      <dgm:prSet/>
      <dgm:spPr/>
      <dgm:t>
        <a:bodyPr/>
        <a:lstStyle/>
        <a:p>
          <a:pPr rtl="0"/>
          <a:r>
            <a:rPr lang="en-GB" b="1" smtClean="0"/>
            <a:t>Children</a:t>
          </a:r>
          <a:endParaRPr lang="en-GB"/>
        </a:p>
      </dgm:t>
    </dgm:pt>
    <dgm:pt modelId="{191066D7-A98D-404B-8568-462C983CE77F}" type="parTrans" cxnId="{5DDE9996-1D9C-4CC9-A04C-1FBB18736734}">
      <dgm:prSet/>
      <dgm:spPr/>
      <dgm:t>
        <a:bodyPr/>
        <a:lstStyle/>
        <a:p>
          <a:endParaRPr lang="en-GB"/>
        </a:p>
      </dgm:t>
    </dgm:pt>
    <dgm:pt modelId="{2ED80AA8-B2D3-4EFB-985C-0681F97768D2}" type="sibTrans" cxnId="{5DDE9996-1D9C-4CC9-A04C-1FBB18736734}">
      <dgm:prSet/>
      <dgm:spPr/>
      <dgm:t>
        <a:bodyPr/>
        <a:lstStyle/>
        <a:p>
          <a:endParaRPr lang="en-GB"/>
        </a:p>
      </dgm:t>
    </dgm:pt>
    <dgm:pt modelId="{6C0FFB39-8C68-493E-8FD4-D16351872DC1}">
      <dgm:prSet/>
      <dgm:spPr/>
      <dgm:t>
        <a:bodyPr/>
        <a:lstStyle/>
        <a:p>
          <a:pPr rtl="0"/>
          <a:r>
            <a:rPr lang="en-GB" smtClean="0"/>
            <a:t>Records relating to 16 matches</a:t>
          </a:r>
          <a:endParaRPr lang="en-GB"/>
        </a:p>
      </dgm:t>
    </dgm:pt>
    <dgm:pt modelId="{DDC83B8C-D6E5-4FF7-A6DE-899EFB41EAE1}" type="parTrans" cxnId="{F2AA5740-CAC2-4739-A983-7BB0354B21CB}">
      <dgm:prSet/>
      <dgm:spPr/>
      <dgm:t>
        <a:bodyPr/>
        <a:lstStyle/>
        <a:p>
          <a:endParaRPr lang="en-GB"/>
        </a:p>
      </dgm:t>
    </dgm:pt>
    <dgm:pt modelId="{2B76BC50-E408-4E9A-AB6A-0F62577AB7D6}" type="sibTrans" cxnId="{F2AA5740-CAC2-4739-A983-7BB0354B21CB}">
      <dgm:prSet/>
      <dgm:spPr/>
      <dgm:t>
        <a:bodyPr/>
        <a:lstStyle/>
        <a:p>
          <a:endParaRPr lang="en-GB"/>
        </a:p>
      </dgm:t>
    </dgm:pt>
    <dgm:pt modelId="{D78ED1A0-7746-4F9B-8347-B5E0A0F7731B}">
      <dgm:prSet/>
      <dgm:spPr/>
      <dgm:t>
        <a:bodyPr/>
        <a:lstStyle/>
        <a:p>
          <a:pPr rtl="0"/>
          <a:r>
            <a:rPr lang="en-GB" dirty="0" smtClean="0"/>
            <a:t>Statistics on 97 + 23 children </a:t>
          </a:r>
          <a:endParaRPr lang="en-GB" dirty="0"/>
        </a:p>
      </dgm:t>
    </dgm:pt>
    <dgm:pt modelId="{18134DB9-BCCE-47D4-A7A0-7BCF700392B6}" type="parTrans" cxnId="{99E4098C-B6C3-427E-ABDB-18C7DEB203BC}">
      <dgm:prSet/>
      <dgm:spPr/>
      <dgm:t>
        <a:bodyPr/>
        <a:lstStyle/>
        <a:p>
          <a:endParaRPr lang="en-GB"/>
        </a:p>
      </dgm:t>
    </dgm:pt>
    <dgm:pt modelId="{0C929F65-AA6B-42CC-B243-F679FD7B97BB}" type="sibTrans" cxnId="{99E4098C-B6C3-427E-ABDB-18C7DEB203BC}">
      <dgm:prSet/>
      <dgm:spPr/>
      <dgm:t>
        <a:bodyPr/>
        <a:lstStyle/>
        <a:p>
          <a:endParaRPr lang="en-GB"/>
        </a:p>
      </dgm:t>
    </dgm:pt>
    <dgm:pt modelId="{2A4978D7-DEA8-4EF2-AAD3-FDC9DD8FABEA}" type="pres">
      <dgm:prSet presAssocID="{40BF02DE-DC50-4F23-97EA-508D02DC2E2E}" presName="Name0" presStyleCnt="0">
        <dgm:presLayoutVars>
          <dgm:dir/>
          <dgm:animLvl val="lvl"/>
          <dgm:resizeHandles val="exact"/>
        </dgm:presLayoutVars>
      </dgm:prSet>
      <dgm:spPr/>
      <dgm:t>
        <a:bodyPr/>
        <a:lstStyle/>
        <a:p>
          <a:endParaRPr lang="en-GB"/>
        </a:p>
      </dgm:t>
    </dgm:pt>
    <dgm:pt modelId="{A78570CA-3509-4F86-BC6C-8C95DFF2DF45}" type="pres">
      <dgm:prSet presAssocID="{43C3FE59-36B0-4543-9C86-415890831EE6}" presName="linNode" presStyleCnt="0"/>
      <dgm:spPr/>
    </dgm:pt>
    <dgm:pt modelId="{F07D3A3D-0E01-41FB-AC5D-1BEF82607803}" type="pres">
      <dgm:prSet presAssocID="{43C3FE59-36B0-4543-9C86-415890831EE6}" presName="parentText" presStyleLbl="node1" presStyleIdx="0" presStyleCnt="5">
        <dgm:presLayoutVars>
          <dgm:chMax val="1"/>
          <dgm:bulletEnabled val="1"/>
        </dgm:presLayoutVars>
      </dgm:prSet>
      <dgm:spPr/>
      <dgm:t>
        <a:bodyPr/>
        <a:lstStyle/>
        <a:p>
          <a:endParaRPr lang="en-GB"/>
        </a:p>
      </dgm:t>
    </dgm:pt>
    <dgm:pt modelId="{F7BC444E-DECC-4622-855B-66A2E90E0520}" type="pres">
      <dgm:prSet presAssocID="{43C3FE59-36B0-4543-9C86-415890831EE6}" presName="descendantText" presStyleLbl="alignAccFollowNode1" presStyleIdx="0" presStyleCnt="5">
        <dgm:presLayoutVars>
          <dgm:bulletEnabled val="1"/>
        </dgm:presLayoutVars>
      </dgm:prSet>
      <dgm:spPr/>
      <dgm:t>
        <a:bodyPr/>
        <a:lstStyle/>
        <a:p>
          <a:endParaRPr lang="en-GB"/>
        </a:p>
      </dgm:t>
    </dgm:pt>
    <dgm:pt modelId="{B9C310DC-24DE-4896-80A6-EA7630728115}" type="pres">
      <dgm:prSet presAssocID="{5986B001-832D-4E3B-808B-DD4290F8182B}" presName="sp" presStyleCnt="0"/>
      <dgm:spPr/>
    </dgm:pt>
    <dgm:pt modelId="{3B61C0AE-DCD9-4AD7-BD18-701998BCD9E1}" type="pres">
      <dgm:prSet presAssocID="{FFF9B9E0-3B40-48BD-B557-4C6822DF055E}" presName="linNode" presStyleCnt="0"/>
      <dgm:spPr/>
    </dgm:pt>
    <dgm:pt modelId="{5A93F9F0-86D1-412A-9B8F-A4D75BAE1800}" type="pres">
      <dgm:prSet presAssocID="{FFF9B9E0-3B40-48BD-B557-4C6822DF055E}" presName="parentText" presStyleLbl="node1" presStyleIdx="1" presStyleCnt="5">
        <dgm:presLayoutVars>
          <dgm:chMax val="1"/>
          <dgm:bulletEnabled val="1"/>
        </dgm:presLayoutVars>
      </dgm:prSet>
      <dgm:spPr/>
      <dgm:t>
        <a:bodyPr/>
        <a:lstStyle/>
        <a:p>
          <a:endParaRPr lang="en-GB"/>
        </a:p>
      </dgm:t>
    </dgm:pt>
    <dgm:pt modelId="{B9EF0254-64A5-4A9F-91FB-FEAC5C3D485B}" type="pres">
      <dgm:prSet presAssocID="{FFF9B9E0-3B40-48BD-B557-4C6822DF055E}" presName="descendantText" presStyleLbl="alignAccFollowNode1" presStyleIdx="1" presStyleCnt="5">
        <dgm:presLayoutVars>
          <dgm:bulletEnabled val="1"/>
        </dgm:presLayoutVars>
      </dgm:prSet>
      <dgm:spPr/>
      <dgm:t>
        <a:bodyPr/>
        <a:lstStyle/>
        <a:p>
          <a:endParaRPr lang="en-GB"/>
        </a:p>
      </dgm:t>
    </dgm:pt>
    <dgm:pt modelId="{A86C7CC9-0412-4F2E-A34A-5F707A64C143}" type="pres">
      <dgm:prSet presAssocID="{D068C8C4-1941-42E3-925E-575DA7A47B89}" presName="sp" presStyleCnt="0"/>
      <dgm:spPr/>
    </dgm:pt>
    <dgm:pt modelId="{3B060DF1-3152-46E8-9E88-A57744D7D64F}" type="pres">
      <dgm:prSet presAssocID="{0A9E85ED-B580-42C7-8648-FB074E28534E}" presName="linNode" presStyleCnt="0"/>
      <dgm:spPr/>
    </dgm:pt>
    <dgm:pt modelId="{6A742394-58F0-45CD-B708-0DBF6F2E5DDE}" type="pres">
      <dgm:prSet presAssocID="{0A9E85ED-B580-42C7-8648-FB074E28534E}" presName="parentText" presStyleLbl="node1" presStyleIdx="2" presStyleCnt="5">
        <dgm:presLayoutVars>
          <dgm:chMax val="1"/>
          <dgm:bulletEnabled val="1"/>
        </dgm:presLayoutVars>
      </dgm:prSet>
      <dgm:spPr/>
      <dgm:t>
        <a:bodyPr/>
        <a:lstStyle/>
        <a:p>
          <a:endParaRPr lang="en-GB"/>
        </a:p>
      </dgm:t>
    </dgm:pt>
    <dgm:pt modelId="{EDC79B05-FB63-479F-ADAF-D0692325B1AB}" type="pres">
      <dgm:prSet presAssocID="{0A9E85ED-B580-42C7-8648-FB074E28534E}" presName="descendantText" presStyleLbl="alignAccFollowNode1" presStyleIdx="2" presStyleCnt="5">
        <dgm:presLayoutVars>
          <dgm:bulletEnabled val="1"/>
        </dgm:presLayoutVars>
      </dgm:prSet>
      <dgm:spPr/>
      <dgm:t>
        <a:bodyPr/>
        <a:lstStyle/>
        <a:p>
          <a:endParaRPr lang="en-GB"/>
        </a:p>
      </dgm:t>
    </dgm:pt>
    <dgm:pt modelId="{46182216-EA89-48EC-A8AF-9DB68795E833}" type="pres">
      <dgm:prSet presAssocID="{A8E9F987-18B6-483F-BAFF-2FB8F06406A1}" presName="sp" presStyleCnt="0"/>
      <dgm:spPr/>
    </dgm:pt>
    <dgm:pt modelId="{263EB006-95D0-4ADA-BEA6-160A8830CB39}" type="pres">
      <dgm:prSet presAssocID="{FF7662C7-0777-4542-B126-A072B7F1EFFE}" presName="linNode" presStyleCnt="0"/>
      <dgm:spPr/>
    </dgm:pt>
    <dgm:pt modelId="{A64CD8F5-5676-4EB4-9A0A-FEE6DAA8BB3E}" type="pres">
      <dgm:prSet presAssocID="{FF7662C7-0777-4542-B126-A072B7F1EFFE}" presName="parentText" presStyleLbl="node1" presStyleIdx="3" presStyleCnt="5">
        <dgm:presLayoutVars>
          <dgm:chMax val="1"/>
          <dgm:bulletEnabled val="1"/>
        </dgm:presLayoutVars>
      </dgm:prSet>
      <dgm:spPr/>
      <dgm:t>
        <a:bodyPr/>
        <a:lstStyle/>
        <a:p>
          <a:endParaRPr lang="en-GB"/>
        </a:p>
      </dgm:t>
    </dgm:pt>
    <dgm:pt modelId="{DDD1372D-6B4B-427E-8196-2A401F93CC6B}" type="pres">
      <dgm:prSet presAssocID="{FF7662C7-0777-4542-B126-A072B7F1EFFE}" presName="descendantText" presStyleLbl="alignAccFollowNode1" presStyleIdx="3" presStyleCnt="5">
        <dgm:presLayoutVars>
          <dgm:bulletEnabled val="1"/>
        </dgm:presLayoutVars>
      </dgm:prSet>
      <dgm:spPr/>
      <dgm:t>
        <a:bodyPr/>
        <a:lstStyle/>
        <a:p>
          <a:endParaRPr lang="en-GB"/>
        </a:p>
      </dgm:t>
    </dgm:pt>
    <dgm:pt modelId="{E9400532-F757-465A-BBDF-D8C1344399A9}" type="pres">
      <dgm:prSet presAssocID="{0CA67384-B9E8-4E40-8F15-ABB5F5B97E8E}" presName="sp" presStyleCnt="0"/>
      <dgm:spPr/>
    </dgm:pt>
    <dgm:pt modelId="{162CD7AF-CD95-4E86-8EEA-7669D0DAC4B1}" type="pres">
      <dgm:prSet presAssocID="{C46ABB27-5CE8-4A9C-A72E-42C4E6F8392B}" presName="linNode" presStyleCnt="0"/>
      <dgm:spPr/>
    </dgm:pt>
    <dgm:pt modelId="{7A6FF612-B4DB-4AC1-BC55-C3E5C4E5AC8E}" type="pres">
      <dgm:prSet presAssocID="{C46ABB27-5CE8-4A9C-A72E-42C4E6F8392B}" presName="parentText" presStyleLbl="node1" presStyleIdx="4" presStyleCnt="5">
        <dgm:presLayoutVars>
          <dgm:chMax val="1"/>
          <dgm:bulletEnabled val="1"/>
        </dgm:presLayoutVars>
      </dgm:prSet>
      <dgm:spPr/>
      <dgm:t>
        <a:bodyPr/>
        <a:lstStyle/>
        <a:p>
          <a:endParaRPr lang="en-GB"/>
        </a:p>
      </dgm:t>
    </dgm:pt>
    <dgm:pt modelId="{52D484EB-5CE1-4B51-8154-918AC55DBA6D}" type="pres">
      <dgm:prSet presAssocID="{C46ABB27-5CE8-4A9C-A72E-42C4E6F8392B}" presName="descendantText" presStyleLbl="alignAccFollowNode1" presStyleIdx="4" presStyleCnt="5">
        <dgm:presLayoutVars>
          <dgm:bulletEnabled val="1"/>
        </dgm:presLayoutVars>
      </dgm:prSet>
      <dgm:spPr/>
      <dgm:t>
        <a:bodyPr/>
        <a:lstStyle/>
        <a:p>
          <a:endParaRPr lang="en-GB"/>
        </a:p>
      </dgm:t>
    </dgm:pt>
  </dgm:ptLst>
  <dgm:cxnLst>
    <dgm:cxn modelId="{99E4098C-B6C3-427E-ABDB-18C7DEB203BC}" srcId="{C46ABB27-5CE8-4A9C-A72E-42C4E6F8392B}" destId="{D78ED1A0-7746-4F9B-8347-B5E0A0F7731B}" srcOrd="1" destOrd="0" parTransId="{18134DB9-BCCE-47D4-A7A0-7BCF700392B6}" sibTransId="{0C929F65-AA6B-42CC-B243-F679FD7B97BB}"/>
    <dgm:cxn modelId="{CB49CEF0-3D05-47BF-9A6A-9653568ADC89}" type="presOf" srcId="{176F53E0-369E-4915-8EAA-BA30D567224C}" destId="{DDD1372D-6B4B-427E-8196-2A401F93CC6B}" srcOrd="0" destOrd="0" presId="urn:microsoft.com/office/officeart/2005/8/layout/vList5"/>
    <dgm:cxn modelId="{53BB3703-3189-443F-81D2-04E1433B0945}" srcId="{43C3FE59-36B0-4543-9C86-415890831EE6}" destId="{CAE77C3E-32FF-443D-849A-B0824F513BE0}" srcOrd="2" destOrd="0" parTransId="{577DA8BB-09DD-4918-A065-7B964D54A5C3}" sibTransId="{C6B2422E-E6B4-423D-828A-E9ECEE4986F6}"/>
    <dgm:cxn modelId="{0DFC79FC-D060-446C-8E23-5350F1858E69}" type="presOf" srcId="{40BF02DE-DC50-4F23-97EA-508D02DC2E2E}" destId="{2A4978D7-DEA8-4EF2-AAD3-FDC9DD8FABEA}" srcOrd="0" destOrd="0" presId="urn:microsoft.com/office/officeart/2005/8/layout/vList5"/>
    <dgm:cxn modelId="{5DDE9996-1D9C-4CC9-A04C-1FBB18736734}" srcId="{40BF02DE-DC50-4F23-97EA-508D02DC2E2E}" destId="{C46ABB27-5CE8-4A9C-A72E-42C4E6F8392B}" srcOrd="4" destOrd="0" parTransId="{191066D7-A98D-404B-8568-462C983CE77F}" sibTransId="{2ED80AA8-B2D3-4EFB-985C-0681F97768D2}"/>
    <dgm:cxn modelId="{F52C1A22-1D4F-477A-8DCD-6F80F7284EC7}" type="presOf" srcId="{E7320E95-C27C-4841-954B-2F711738AACD}" destId="{F7BC444E-DECC-4622-855B-66A2E90E0520}" srcOrd="0" destOrd="0" presId="urn:microsoft.com/office/officeart/2005/8/layout/vList5"/>
    <dgm:cxn modelId="{CB7135B4-6333-45A9-A8D3-4D8B88FD79B5}" srcId="{43C3FE59-36B0-4543-9C86-415890831EE6}" destId="{E7320E95-C27C-4841-954B-2F711738AACD}" srcOrd="0" destOrd="0" parTransId="{6A3D1251-5432-462C-8CC0-6109D7489E4C}" sibTransId="{23611F38-9AF3-4DB3-8E71-98AE4BF7F3C9}"/>
    <dgm:cxn modelId="{9452F027-95F4-4795-988B-4980EC01850C}" type="presOf" srcId="{53B31125-F5A8-43E4-95DE-BAF79A51492F}" destId="{F7BC444E-DECC-4622-855B-66A2E90E0520}" srcOrd="0" destOrd="1" presId="urn:microsoft.com/office/officeart/2005/8/layout/vList5"/>
    <dgm:cxn modelId="{5EF1541F-E259-4C57-AA87-3BD6D1D8F26C}" srcId="{FFF9B9E0-3B40-48BD-B557-4C6822DF055E}" destId="{05DB843D-3660-4778-A51E-2D8790637034}" srcOrd="0" destOrd="0" parTransId="{8691064C-2442-4FF3-8C03-EE6733E8119C}" sibTransId="{3EAC4B93-90B6-4BF6-A3FF-8A739A75C813}"/>
    <dgm:cxn modelId="{4F7CE7BE-F00E-4EFC-A67E-A23FBF783BE2}" type="presOf" srcId="{FF7662C7-0777-4542-B126-A072B7F1EFFE}" destId="{A64CD8F5-5676-4EB4-9A0A-FEE6DAA8BB3E}" srcOrd="0" destOrd="0" presId="urn:microsoft.com/office/officeart/2005/8/layout/vList5"/>
    <dgm:cxn modelId="{C48DCB64-CBD0-4BE8-9769-4FA2D90B9B51}" type="presOf" srcId="{0A9E85ED-B580-42C7-8648-FB074E28534E}" destId="{6A742394-58F0-45CD-B708-0DBF6F2E5DDE}" srcOrd="0" destOrd="0" presId="urn:microsoft.com/office/officeart/2005/8/layout/vList5"/>
    <dgm:cxn modelId="{F2AA5740-CAC2-4739-A983-7BB0354B21CB}" srcId="{C46ABB27-5CE8-4A9C-A72E-42C4E6F8392B}" destId="{6C0FFB39-8C68-493E-8FD4-D16351872DC1}" srcOrd="0" destOrd="0" parTransId="{DDC83B8C-D6E5-4FF7-A6DE-899EFB41EAE1}" sibTransId="{2B76BC50-E408-4E9A-AB6A-0F62577AB7D6}"/>
    <dgm:cxn modelId="{E780AF1F-200D-4112-A229-189D74A4462F}" srcId="{0A9E85ED-B580-42C7-8648-FB074E28534E}" destId="{83160187-1F7E-4451-A543-99802B372621}" srcOrd="0" destOrd="0" parTransId="{1FBF4BFA-E656-473E-A032-2E61B40A379F}" sibTransId="{4941CC93-C4F5-480D-B9E7-1B1AB695BDE1}"/>
    <dgm:cxn modelId="{B282951D-2A44-4C98-99E2-C2500E07255A}" type="presOf" srcId="{C46ABB27-5CE8-4A9C-A72E-42C4E6F8392B}" destId="{7A6FF612-B4DB-4AC1-BC55-C3E5C4E5AC8E}" srcOrd="0" destOrd="0" presId="urn:microsoft.com/office/officeart/2005/8/layout/vList5"/>
    <dgm:cxn modelId="{78E40F82-09F6-4377-8EBD-6E51A4784B59}" type="presOf" srcId="{6C0FFB39-8C68-493E-8FD4-D16351872DC1}" destId="{52D484EB-5CE1-4B51-8154-918AC55DBA6D}" srcOrd="0" destOrd="0" presId="urn:microsoft.com/office/officeart/2005/8/layout/vList5"/>
    <dgm:cxn modelId="{DC1573A8-C62C-49BC-A777-1DFB21058FA7}" srcId="{40BF02DE-DC50-4F23-97EA-508D02DC2E2E}" destId="{43C3FE59-36B0-4543-9C86-415890831EE6}" srcOrd="0" destOrd="0" parTransId="{51EE80F9-174E-4B94-9049-7B31CA2EAF51}" sibTransId="{5986B001-832D-4E3B-808B-DD4290F8182B}"/>
    <dgm:cxn modelId="{F8FD42AC-5158-4FE9-BEA0-C755CAB777AA}" srcId="{43C3FE59-36B0-4543-9C86-415890831EE6}" destId="{53B31125-F5A8-43E4-95DE-BAF79A51492F}" srcOrd="1" destOrd="0" parTransId="{0D198F8B-88F2-45D8-9D99-2DCA3490E626}" sibTransId="{32429350-F276-44D1-84D2-20619DA687AF}"/>
    <dgm:cxn modelId="{9839EB3B-6483-4A9B-89FC-5812826F442D}" srcId="{40BF02DE-DC50-4F23-97EA-508D02DC2E2E}" destId="{FFF9B9E0-3B40-48BD-B557-4C6822DF055E}" srcOrd="1" destOrd="0" parTransId="{DF94B820-FD03-4142-8258-5B7EEC681ADE}" sibTransId="{D068C8C4-1941-42E3-925E-575DA7A47B89}"/>
    <dgm:cxn modelId="{49F4A53E-A8D1-47A4-9F1E-741453DC8078}" type="presOf" srcId="{FFF9B9E0-3B40-48BD-B557-4C6822DF055E}" destId="{5A93F9F0-86D1-412A-9B8F-A4D75BAE1800}" srcOrd="0" destOrd="0" presId="urn:microsoft.com/office/officeart/2005/8/layout/vList5"/>
    <dgm:cxn modelId="{E96D6881-D460-427C-8B14-3EA3D1A4C5B3}" srcId="{FF7662C7-0777-4542-B126-A072B7F1EFFE}" destId="{176F53E0-369E-4915-8EAA-BA30D567224C}" srcOrd="0" destOrd="0" parTransId="{3796CED9-C3DB-4680-A4B5-D32923188400}" sibTransId="{46FA10BE-5A87-43BB-889B-FA4D120B9633}"/>
    <dgm:cxn modelId="{F69BB385-C2C8-4404-9BB2-0CA574A4BE64}" type="presOf" srcId="{CAE77C3E-32FF-443D-849A-B0824F513BE0}" destId="{F7BC444E-DECC-4622-855B-66A2E90E0520}" srcOrd="0" destOrd="2" presId="urn:microsoft.com/office/officeart/2005/8/layout/vList5"/>
    <dgm:cxn modelId="{548B0FE6-1B79-47FC-8D5E-72861EAA4B63}" type="presOf" srcId="{43C3FE59-36B0-4543-9C86-415890831EE6}" destId="{F07D3A3D-0E01-41FB-AC5D-1BEF82607803}" srcOrd="0" destOrd="0" presId="urn:microsoft.com/office/officeart/2005/8/layout/vList5"/>
    <dgm:cxn modelId="{49810B07-F681-4377-A1DC-58A326D63834}" srcId="{40BF02DE-DC50-4F23-97EA-508D02DC2E2E}" destId="{FF7662C7-0777-4542-B126-A072B7F1EFFE}" srcOrd="3" destOrd="0" parTransId="{35831B30-FCE2-4F55-9246-99D7126F9B2A}" sibTransId="{0CA67384-B9E8-4E40-8F15-ABB5F5B97E8E}"/>
    <dgm:cxn modelId="{CD220309-65C1-43B8-9589-0E96101BEF7A}" srcId="{40BF02DE-DC50-4F23-97EA-508D02DC2E2E}" destId="{0A9E85ED-B580-42C7-8648-FB074E28534E}" srcOrd="2" destOrd="0" parTransId="{06DCF0FC-5ADC-47E6-9646-0925679C624D}" sibTransId="{A8E9F987-18B6-483F-BAFF-2FB8F06406A1}"/>
    <dgm:cxn modelId="{EF19DCF2-E9C1-484D-AF5F-FC851F29B81B}" type="presOf" srcId="{05DB843D-3660-4778-A51E-2D8790637034}" destId="{B9EF0254-64A5-4A9F-91FB-FEAC5C3D485B}" srcOrd="0" destOrd="0" presId="urn:microsoft.com/office/officeart/2005/8/layout/vList5"/>
    <dgm:cxn modelId="{3D8F76B9-A92E-4E7A-BBF8-31B48648E8C2}" type="presOf" srcId="{D78ED1A0-7746-4F9B-8347-B5E0A0F7731B}" destId="{52D484EB-5CE1-4B51-8154-918AC55DBA6D}" srcOrd="0" destOrd="1" presId="urn:microsoft.com/office/officeart/2005/8/layout/vList5"/>
    <dgm:cxn modelId="{511C8785-BF62-4ADC-9EFD-452A39BF6039}" type="presOf" srcId="{83160187-1F7E-4451-A543-99802B372621}" destId="{EDC79B05-FB63-479F-ADAF-D0692325B1AB}" srcOrd="0" destOrd="0" presId="urn:microsoft.com/office/officeart/2005/8/layout/vList5"/>
    <dgm:cxn modelId="{92CF2F32-84AA-4B8F-8ACD-309CF9B9C613}" type="presParOf" srcId="{2A4978D7-DEA8-4EF2-AAD3-FDC9DD8FABEA}" destId="{A78570CA-3509-4F86-BC6C-8C95DFF2DF45}" srcOrd="0" destOrd="0" presId="urn:microsoft.com/office/officeart/2005/8/layout/vList5"/>
    <dgm:cxn modelId="{53FEC242-0F34-4581-9C36-7C5AD32C255C}" type="presParOf" srcId="{A78570CA-3509-4F86-BC6C-8C95DFF2DF45}" destId="{F07D3A3D-0E01-41FB-AC5D-1BEF82607803}" srcOrd="0" destOrd="0" presId="urn:microsoft.com/office/officeart/2005/8/layout/vList5"/>
    <dgm:cxn modelId="{C20D3F61-127A-457B-8092-43E37532B965}" type="presParOf" srcId="{A78570CA-3509-4F86-BC6C-8C95DFF2DF45}" destId="{F7BC444E-DECC-4622-855B-66A2E90E0520}" srcOrd="1" destOrd="0" presId="urn:microsoft.com/office/officeart/2005/8/layout/vList5"/>
    <dgm:cxn modelId="{424FA9F1-34AC-4ACE-A39E-ECE1BA188307}" type="presParOf" srcId="{2A4978D7-DEA8-4EF2-AAD3-FDC9DD8FABEA}" destId="{B9C310DC-24DE-4896-80A6-EA7630728115}" srcOrd="1" destOrd="0" presId="urn:microsoft.com/office/officeart/2005/8/layout/vList5"/>
    <dgm:cxn modelId="{C8ABDAAF-6619-4506-A086-7AC7D5D16F40}" type="presParOf" srcId="{2A4978D7-DEA8-4EF2-AAD3-FDC9DD8FABEA}" destId="{3B61C0AE-DCD9-4AD7-BD18-701998BCD9E1}" srcOrd="2" destOrd="0" presId="urn:microsoft.com/office/officeart/2005/8/layout/vList5"/>
    <dgm:cxn modelId="{44950127-AB5F-42AC-8A13-FEA8361C1D4F}" type="presParOf" srcId="{3B61C0AE-DCD9-4AD7-BD18-701998BCD9E1}" destId="{5A93F9F0-86D1-412A-9B8F-A4D75BAE1800}" srcOrd="0" destOrd="0" presId="urn:microsoft.com/office/officeart/2005/8/layout/vList5"/>
    <dgm:cxn modelId="{E7640D9B-EA31-40CA-BE0C-9EAA634461A7}" type="presParOf" srcId="{3B61C0AE-DCD9-4AD7-BD18-701998BCD9E1}" destId="{B9EF0254-64A5-4A9F-91FB-FEAC5C3D485B}" srcOrd="1" destOrd="0" presId="urn:microsoft.com/office/officeart/2005/8/layout/vList5"/>
    <dgm:cxn modelId="{95BEAF87-0B87-49EE-875C-A609A416CB45}" type="presParOf" srcId="{2A4978D7-DEA8-4EF2-AAD3-FDC9DD8FABEA}" destId="{A86C7CC9-0412-4F2E-A34A-5F707A64C143}" srcOrd="3" destOrd="0" presId="urn:microsoft.com/office/officeart/2005/8/layout/vList5"/>
    <dgm:cxn modelId="{9F30EC3E-C4F9-4DF2-AE94-6AC8ADC86BFE}" type="presParOf" srcId="{2A4978D7-DEA8-4EF2-AAD3-FDC9DD8FABEA}" destId="{3B060DF1-3152-46E8-9E88-A57744D7D64F}" srcOrd="4" destOrd="0" presId="urn:microsoft.com/office/officeart/2005/8/layout/vList5"/>
    <dgm:cxn modelId="{0BC148DC-8C32-47DC-B6A6-F9ECE0063AF9}" type="presParOf" srcId="{3B060DF1-3152-46E8-9E88-A57744D7D64F}" destId="{6A742394-58F0-45CD-B708-0DBF6F2E5DDE}" srcOrd="0" destOrd="0" presId="urn:microsoft.com/office/officeart/2005/8/layout/vList5"/>
    <dgm:cxn modelId="{FE0DCCFD-9DAB-4882-B2F9-B2F1A036B378}" type="presParOf" srcId="{3B060DF1-3152-46E8-9E88-A57744D7D64F}" destId="{EDC79B05-FB63-479F-ADAF-D0692325B1AB}" srcOrd="1" destOrd="0" presId="urn:microsoft.com/office/officeart/2005/8/layout/vList5"/>
    <dgm:cxn modelId="{41963FEA-B5D7-40E6-AA63-768CEAA4C958}" type="presParOf" srcId="{2A4978D7-DEA8-4EF2-AAD3-FDC9DD8FABEA}" destId="{46182216-EA89-48EC-A8AF-9DB68795E833}" srcOrd="5" destOrd="0" presId="urn:microsoft.com/office/officeart/2005/8/layout/vList5"/>
    <dgm:cxn modelId="{86964E49-3834-48C0-878F-65FB4BABC342}" type="presParOf" srcId="{2A4978D7-DEA8-4EF2-AAD3-FDC9DD8FABEA}" destId="{263EB006-95D0-4ADA-BEA6-160A8830CB39}" srcOrd="6" destOrd="0" presId="urn:microsoft.com/office/officeart/2005/8/layout/vList5"/>
    <dgm:cxn modelId="{4A5BE38A-A414-4429-B058-34CB9610955F}" type="presParOf" srcId="{263EB006-95D0-4ADA-BEA6-160A8830CB39}" destId="{A64CD8F5-5676-4EB4-9A0A-FEE6DAA8BB3E}" srcOrd="0" destOrd="0" presId="urn:microsoft.com/office/officeart/2005/8/layout/vList5"/>
    <dgm:cxn modelId="{53987864-66BA-4664-82F3-D9E3A3C9C091}" type="presParOf" srcId="{263EB006-95D0-4ADA-BEA6-160A8830CB39}" destId="{DDD1372D-6B4B-427E-8196-2A401F93CC6B}" srcOrd="1" destOrd="0" presId="urn:microsoft.com/office/officeart/2005/8/layout/vList5"/>
    <dgm:cxn modelId="{B6232EE4-8D1F-4497-AB4F-2251140965E0}" type="presParOf" srcId="{2A4978D7-DEA8-4EF2-AAD3-FDC9DD8FABEA}" destId="{E9400532-F757-465A-BBDF-D8C1344399A9}" srcOrd="7" destOrd="0" presId="urn:microsoft.com/office/officeart/2005/8/layout/vList5"/>
    <dgm:cxn modelId="{1F5BF2B1-B6D9-40C0-9B70-71AA8FD34372}" type="presParOf" srcId="{2A4978D7-DEA8-4EF2-AAD3-FDC9DD8FABEA}" destId="{162CD7AF-CD95-4E86-8EEA-7669D0DAC4B1}" srcOrd="8" destOrd="0" presId="urn:microsoft.com/office/officeart/2005/8/layout/vList5"/>
    <dgm:cxn modelId="{E84D7F89-668E-4544-A168-53656A40C003}" type="presParOf" srcId="{162CD7AF-CD95-4E86-8EEA-7669D0DAC4B1}" destId="{7A6FF612-B4DB-4AC1-BC55-C3E5C4E5AC8E}" srcOrd="0" destOrd="0" presId="urn:microsoft.com/office/officeart/2005/8/layout/vList5"/>
    <dgm:cxn modelId="{FC9033C1-001A-482D-A2D1-9DEFCCA18E35}" type="presParOf" srcId="{162CD7AF-CD95-4E86-8EEA-7669D0DAC4B1}" destId="{52D484EB-5CE1-4B51-8154-918AC55DBA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3565D-98DD-4D73-8F5F-607744C6C76E}">
      <dsp:nvSpPr>
        <dsp:cNvPr id="0" name=""/>
        <dsp:cNvSpPr/>
      </dsp:nvSpPr>
      <dsp:spPr>
        <a:xfrm rot="10800000">
          <a:off x="1642004" y="2842"/>
          <a:ext cx="5794669" cy="729779"/>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813" tIns="91440" rIns="170688" bIns="91440" numCol="1" spcCol="1270" anchor="ctr" anchorCtr="0">
          <a:noAutofit/>
        </a:bodyPr>
        <a:lstStyle/>
        <a:p>
          <a:pPr lvl="0" algn="ctr" defTabSz="1066800" rtl="0">
            <a:lnSpc>
              <a:spcPct val="90000"/>
            </a:lnSpc>
            <a:spcBef>
              <a:spcPct val="0"/>
            </a:spcBef>
            <a:spcAft>
              <a:spcPct val="35000"/>
            </a:spcAft>
          </a:pPr>
          <a:r>
            <a:rPr lang="en-GB" sz="2400" i="0" kern="1200" dirty="0" smtClean="0"/>
            <a:t>Commissioned by </a:t>
          </a:r>
          <a:r>
            <a:rPr lang="en-GB" sz="2400" i="1" kern="1200" dirty="0" smtClean="0"/>
            <a:t>Action for Children</a:t>
          </a:r>
          <a:endParaRPr lang="en-GB" sz="2400" kern="1200" dirty="0"/>
        </a:p>
      </dsp:txBody>
      <dsp:txXfrm rot="10800000">
        <a:off x="1824449" y="2842"/>
        <a:ext cx="5612224" cy="729779"/>
      </dsp:txXfrm>
    </dsp:sp>
    <dsp:sp modelId="{A09397EA-B32B-46E4-AADD-8E094E6A0814}">
      <dsp:nvSpPr>
        <dsp:cNvPr id="0" name=""/>
        <dsp:cNvSpPr/>
      </dsp:nvSpPr>
      <dsp:spPr>
        <a:xfrm>
          <a:off x="1277114" y="2842"/>
          <a:ext cx="729779" cy="729779"/>
        </a:xfrm>
        <a:prstGeom prst="ellipse">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A5D03-6DEE-40E8-B1B7-7A86FC8BD79F}">
      <dsp:nvSpPr>
        <dsp:cNvPr id="0" name=""/>
        <dsp:cNvSpPr/>
      </dsp:nvSpPr>
      <dsp:spPr>
        <a:xfrm rot="10800000">
          <a:off x="1642004" y="950467"/>
          <a:ext cx="5794669" cy="729779"/>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813" tIns="91440" rIns="170688" bIns="91440" numCol="1" spcCol="1270" anchor="ctr" anchorCtr="0">
          <a:noAutofit/>
        </a:bodyPr>
        <a:lstStyle/>
        <a:p>
          <a:pPr lvl="0" algn="ctr" defTabSz="1066800" rtl="0">
            <a:lnSpc>
              <a:spcPct val="90000"/>
            </a:lnSpc>
            <a:spcBef>
              <a:spcPct val="0"/>
            </a:spcBef>
            <a:spcAft>
              <a:spcPct val="35000"/>
            </a:spcAft>
          </a:pPr>
          <a:r>
            <a:rPr lang="en-GB" sz="2400" kern="1200" dirty="0" smtClean="0"/>
            <a:t>Sept 2009 - June 2010</a:t>
          </a:r>
          <a:endParaRPr lang="en-GB" sz="2400" kern="1200" dirty="0"/>
        </a:p>
      </dsp:txBody>
      <dsp:txXfrm rot="10800000">
        <a:off x="1824449" y="950467"/>
        <a:ext cx="5612224" cy="729779"/>
      </dsp:txXfrm>
    </dsp:sp>
    <dsp:sp modelId="{0F07DFC9-6CCE-4042-A4FE-6FCBFB116DEC}">
      <dsp:nvSpPr>
        <dsp:cNvPr id="0" name=""/>
        <dsp:cNvSpPr/>
      </dsp:nvSpPr>
      <dsp:spPr>
        <a:xfrm>
          <a:off x="1277114" y="950467"/>
          <a:ext cx="729779" cy="729779"/>
        </a:xfrm>
        <a:prstGeom prst="ellipse">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12FC1A-502A-4EFD-BF05-31418AEB0D1C}">
      <dsp:nvSpPr>
        <dsp:cNvPr id="0" name=""/>
        <dsp:cNvSpPr/>
      </dsp:nvSpPr>
      <dsp:spPr>
        <a:xfrm rot="10800000">
          <a:off x="1642004" y="1898091"/>
          <a:ext cx="5794669" cy="729779"/>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813" tIns="91440" rIns="170688" bIns="91440" numCol="1" spcCol="1270" anchor="ctr" anchorCtr="0">
          <a:noAutofit/>
        </a:bodyPr>
        <a:lstStyle/>
        <a:p>
          <a:pPr lvl="0" algn="ctr" defTabSz="1066800" rtl="0">
            <a:lnSpc>
              <a:spcPct val="90000"/>
            </a:lnSpc>
            <a:spcBef>
              <a:spcPct val="0"/>
            </a:spcBef>
            <a:spcAft>
              <a:spcPct val="35000"/>
            </a:spcAft>
          </a:pPr>
          <a:r>
            <a:rPr lang="en-GB" sz="2400" kern="1200" dirty="0" smtClean="0"/>
            <a:t>To assess effectiveness </a:t>
          </a:r>
          <a:endParaRPr lang="en-GB" sz="2400" kern="1200" dirty="0"/>
        </a:p>
      </dsp:txBody>
      <dsp:txXfrm rot="10800000">
        <a:off x="1824449" y="1898091"/>
        <a:ext cx="5612224" cy="729779"/>
      </dsp:txXfrm>
    </dsp:sp>
    <dsp:sp modelId="{1C9D4719-9185-48D4-92D0-60B07352C5D3}">
      <dsp:nvSpPr>
        <dsp:cNvPr id="0" name=""/>
        <dsp:cNvSpPr/>
      </dsp:nvSpPr>
      <dsp:spPr>
        <a:xfrm>
          <a:off x="1277114" y="1898091"/>
          <a:ext cx="729779" cy="729779"/>
        </a:xfrm>
        <a:prstGeom prst="ellipse">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DEB8C-3935-4A62-8CA9-97D06352DBBD}">
      <dsp:nvSpPr>
        <dsp:cNvPr id="0" name=""/>
        <dsp:cNvSpPr/>
      </dsp:nvSpPr>
      <dsp:spPr>
        <a:xfrm rot="10800000">
          <a:off x="1642004" y="2845716"/>
          <a:ext cx="5794669" cy="729779"/>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813" tIns="91440" rIns="170688" bIns="91440" numCol="1" spcCol="1270" anchor="ctr" anchorCtr="0">
          <a:noAutofit/>
        </a:bodyPr>
        <a:lstStyle/>
        <a:p>
          <a:pPr lvl="0" algn="ctr" defTabSz="1066800" rtl="0">
            <a:lnSpc>
              <a:spcPct val="90000"/>
            </a:lnSpc>
            <a:spcBef>
              <a:spcPct val="0"/>
            </a:spcBef>
            <a:spcAft>
              <a:spcPct val="35000"/>
            </a:spcAft>
          </a:pPr>
          <a:r>
            <a:rPr lang="en-GB" sz="2400" kern="1200" dirty="0" smtClean="0"/>
            <a:t>Motivations and perspectives </a:t>
          </a:r>
          <a:endParaRPr lang="en-GB" sz="2400" kern="1200" dirty="0"/>
        </a:p>
      </dsp:txBody>
      <dsp:txXfrm rot="10800000">
        <a:off x="1824449" y="2845716"/>
        <a:ext cx="5612224" cy="729779"/>
      </dsp:txXfrm>
    </dsp:sp>
    <dsp:sp modelId="{DC9FAABB-5A3D-4FA6-A001-4A0FE118BF70}">
      <dsp:nvSpPr>
        <dsp:cNvPr id="0" name=""/>
        <dsp:cNvSpPr/>
      </dsp:nvSpPr>
      <dsp:spPr>
        <a:xfrm>
          <a:off x="1277114" y="2845716"/>
          <a:ext cx="729779" cy="729779"/>
        </a:xfrm>
        <a:prstGeom prst="ellipse">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D5C35-6A33-4595-821B-6D02FB21A4C6}">
      <dsp:nvSpPr>
        <dsp:cNvPr id="0" name=""/>
        <dsp:cNvSpPr/>
      </dsp:nvSpPr>
      <dsp:spPr>
        <a:xfrm rot="10800000">
          <a:off x="1642004" y="3793340"/>
          <a:ext cx="5794669" cy="729779"/>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813" tIns="91440" rIns="170688" bIns="91440" numCol="1" spcCol="1270" anchor="ctr" anchorCtr="0">
          <a:noAutofit/>
        </a:bodyPr>
        <a:lstStyle/>
        <a:p>
          <a:pPr lvl="0" algn="ctr" defTabSz="1066800" rtl="0">
            <a:lnSpc>
              <a:spcPct val="90000"/>
            </a:lnSpc>
            <a:spcBef>
              <a:spcPct val="0"/>
            </a:spcBef>
            <a:spcAft>
              <a:spcPct val="35000"/>
            </a:spcAft>
          </a:pPr>
          <a:r>
            <a:rPr lang="en-GB" sz="2400" kern="1200" smtClean="0"/>
            <a:t>To inform planning and practice</a:t>
          </a:r>
          <a:endParaRPr lang="en-GB" sz="2400" kern="1200"/>
        </a:p>
      </dsp:txBody>
      <dsp:txXfrm rot="10800000">
        <a:off x="1824449" y="3793340"/>
        <a:ext cx="5612224" cy="729779"/>
      </dsp:txXfrm>
    </dsp:sp>
    <dsp:sp modelId="{C21BC7DF-A4AE-4451-B8CC-9FAF399D3338}">
      <dsp:nvSpPr>
        <dsp:cNvPr id="0" name=""/>
        <dsp:cNvSpPr/>
      </dsp:nvSpPr>
      <dsp:spPr>
        <a:xfrm>
          <a:off x="1277114" y="3793340"/>
          <a:ext cx="729779" cy="729779"/>
        </a:xfrm>
        <a:prstGeom prst="ellipse">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8A78-358F-4311-B997-4C045923A91B}">
      <dsp:nvSpPr>
        <dsp:cNvPr id="0" name=""/>
        <dsp:cNvSpPr/>
      </dsp:nvSpPr>
      <dsp:spPr>
        <a:xfrm>
          <a:off x="0" y="590044"/>
          <a:ext cx="8713788" cy="1267229"/>
        </a:xfrm>
        <a:prstGeom prst="rightArrow">
          <a:avLst>
            <a:gd name="adj1" fmla="val 50000"/>
            <a:gd name="adj2" fmla="val 5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1173" numCol="1" spcCol="1270" anchor="ctr" anchorCtr="0">
          <a:noAutofit/>
        </a:bodyPr>
        <a:lstStyle/>
        <a:p>
          <a:pPr lvl="0" algn="l" defTabSz="622300" rtl="0">
            <a:lnSpc>
              <a:spcPct val="90000"/>
            </a:lnSpc>
            <a:spcBef>
              <a:spcPct val="0"/>
            </a:spcBef>
            <a:spcAft>
              <a:spcPct val="35000"/>
            </a:spcAft>
          </a:pPr>
          <a:r>
            <a:rPr lang="en-GB" sz="1400" kern="1200" dirty="0" smtClean="0"/>
            <a:t>Comparative Design</a:t>
          </a:r>
          <a:endParaRPr lang="en-GB" sz="1400" kern="1200" dirty="0"/>
        </a:p>
      </dsp:txBody>
      <dsp:txXfrm>
        <a:off x="0" y="906851"/>
        <a:ext cx="8396981" cy="633615"/>
      </dsp:txXfrm>
    </dsp:sp>
    <dsp:sp modelId="{AD310F63-FDBB-424A-8716-6104FC4070E4}">
      <dsp:nvSpPr>
        <dsp:cNvPr id="0" name=""/>
        <dsp:cNvSpPr/>
      </dsp:nvSpPr>
      <dsp:spPr>
        <a:xfrm>
          <a:off x="1610308" y="1012616"/>
          <a:ext cx="7103479" cy="1267229"/>
        </a:xfrm>
        <a:prstGeom prst="rightArrow">
          <a:avLst>
            <a:gd name="adj1" fmla="val 50000"/>
            <a:gd name="adj2" fmla="val 50000"/>
          </a:avLst>
        </a:prstGeom>
        <a:solidFill>
          <a:schemeClr val="accent6">
            <a:shade val="80000"/>
            <a:hueOff val="0"/>
            <a:satOff val="-8455"/>
            <a:lumOff val="84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1173" numCol="1" spcCol="1270" anchor="ctr" anchorCtr="0">
          <a:noAutofit/>
        </a:bodyPr>
        <a:lstStyle/>
        <a:p>
          <a:pPr lvl="0" algn="l" defTabSz="622300" rtl="0">
            <a:lnSpc>
              <a:spcPct val="90000"/>
            </a:lnSpc>
            <a:spcBef>
              <a:spcPct val="0"/>
            </a:spcBef>
            <a:spcAft>
              <a:spcPct val="35000"/>
            </a:spcAft>
          </a:pPr>
          <a:r>
            <a:rPr lang="en-GB" sz="1400" kern="1200" dirty="0" smtClean="0"/>
            <a:t>Qualitative </a:t>
          </a:r>
          <a:endParaRPr lang="en-GB" sz="1400" kern="1200" dirty="0"/>
        </a:p>
      </dsp:txBody>
      <dsp:txXfrm>
        <a:off x="1610308" y="1329423"/>
        <a:ext cx="6786672" cy="633615"/>
      </dsp:txXfrm>
    </dsp:sp>
    <dsp:sp modelId="{E51AC1DA-B661-4B37-881B-9C607435CF59}">
      <dsp:nvSpPr>
        <dsp:cNvPr id="0" name=""/>
        <dsp:cNvSpPr/>
      </dsp:nvSpPr>
      <dsp:spPr>
        <a:xfrm>
          <a:off x="1610308" y="1988197"/>
          <a:ext cx="1610482" cy="2326835"/>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smtClean="0"/>
            <a:t>Focus groups</a:t>
          </a:r>
          <a:endParaRPr lang="en-GB" sz="1400" kern="1200"/>
        </a:p>
        <a:p>
          <a:pPr lvl="0" algn="l" defTabSz="622300" rtl="0">
            <a:lnSpc>
              <a:spcPct val="90000"/>
            </a:lnSpc>
            <a:spcBef>
              <a:spcPct val="0"/>
            </a:spcBef>
            <a:spcAft>
              <a:spcPct val="35000"/>
            </a:spcAft>
          </a:pPr>
          <a:r>
            <a:rPr lang="en-GB" sz="1400" kern="1200" smtClean="0"/>
            <a:t>Semi-structured interviews </a:t>
          </a:r>
          <a:endParaRPr lang="en-GB" sz="1400" kern="1200"/>
        </a:p>
      </dsp:txBody>
      <dsp:txXfrm>
        <a:off x="1610308" y="1988197"/>
        <a:ext cx="1610482" cy="2326835"/>
      </dsp:txXfrm>
    </dsp:sp>
    <dsp:sp modelId="{F9769C78-0331-43CF-9A30-C7DC7080F686}">
      <dsp:nvSpPr>
        <dsp:cNvPr id="0" name=""/>
        <dsp:cNvSpPr/>
      </dsp:nvSpPr>
      <dsp:spPr>
        <a:xfrm>
          <a:off x="3220616" y="1435189"/>
          <a:ext cx="5493171" cy="1267229"/>
        </a:xfrm>
        <a:prstGeom prst="rightArrow">
          <a:avLst>
            <a:gd name="adj1" fmla="val 50000"/>
            <a:gd name="adj2" fmla="val 50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1173" numCol="1" spcCol="1270" anchor="ctr" anchorCtr="0">
          <a:noAutofit/>
        </a:bodyPr>
        <a:lstStyle/>
        <a:p>
          <a:pPr lvl="0" algn="l" defTabSz="622300" rtl="0">
            <a:lnSpc>
              <a:spcPct val="90000"/>
            </a:lnSpc>
            <a:spcBef>
              <a:spcPct val="0"/>
            </a:spcBef>
            <a:spcAft>
              <a:spcPct val="35000"/>
            </a:spcAft>
          </a:pPr>
          <a:r>
            <a:rPr lang="en-GB" sz="1400" kern="1200" smtClean="0"/>
            <a:t>Quantitative</a:t>
          </a:r>
          <a:endParaRPr lang="en-GB" sz="1400" kern="1200"/>
        </a:p>
      </dsp:txBody>
      <dsp:txXfrm>
        <a:off x="3220616" y="1751996"/>
        <a:ext cx="5176364" cy="633615"/>
      </dsp:txXfrm>
    </dsp:sp>
    <dsp:sp modelId="{8E5BF08A-40F4-4236-96B2-148AABF59B59}">
      <dsp:nvSpPr>
        <dsp:cNvPr id="0" name=""/>
        <dsp:cNvSpPr/>
      </dsp:nvSpPr>
      <dsp:spPr>
        <a:xfrm>
          <a:off x="3220616" y="2410769"/>
          <a:ext cx="1610482" cy="2326835"/>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smtClean="0"/>
            <a:t>Statistical information  </a:t>
          </a:r>
          <a:endParaRPr lang="en-GB" sz="1400" kern="1200"/>
        </a:p>
        <a:p>
          <a:pPr lvl="0" algn="l" defTabSz="622300" rtl="0">
            <a:lnSpc>
              <a:spcPct val="90000"/>
            </a:lnSpc>
            <a:spcBef>
              <a:spcPct val="0"/>
            </a:spcBef>
            <a:spcAft>
              <a:spcPct val="35000"/>
            </a:spcAft>
          </a:pPr>
          <a:r>
            <a:rPr lang="en-GB" sz="1400" kern="1200" smtClean="0"/>
            <a:t>Matching records (PARs/ Form F, Adoption placement report)</a:t>
          </a:r>
          <a:endParaRPr lang="en-GB" sz="1400" kern="1200"/>
        </a:p>
      </dsp:txBody>
      <dsp:txXfrm>
        <a:off x="3220616" y="2410769"/>
        <a:ext cx="1610482" cy="2326835"/>
      </dsp:txXfrm>
    </dsp:sp>
    <dsp:sp modelId="{B0992B56-0958-4700-9037-954EEB4B46E3}">
      <dsp:nvSpPr>
        <dsp:cNvPr id="0" name=""/>
        <dsp:cNvSpPr/>
      </dsp:nvSpPr>
      <dsp:spPr>
        <a:xfrm>
          <a:off x="4831795" y="1857761"/>
          <a:ext cx="3881992" cy="1267229"/>
        </a:xfrm>
        <a:prstGeom prst="rightArrow">
          <a:avLst>
            <a:gd name="adj1" fmla="val 50000"/>
            <a:gd name="adj2" fmla="val 50000"/>
          </a:avLst>
        </a:prstGeom>
        <a:solidFill>
          <a:schemeClr val="accent6">
            <a:shade val="80000"/>
            <a:hueOff val="0"/>
            <a:satOff val="-25366"/>
            <a:lumOff val="25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1173" numCol="1" spcCol="1270" anchor="ctr" anchorCtr="0">
          <a:noAutofit/>
        </a:bodyPr>
        <a:lstStyle/>
        <a:p>
          <a:pPr lvl="0" algn="l" defTabSz="622300" rtl="0">
            <a:lnSpc>
              <a:spcPct val="90000"/>
            </a:lnSpc>
            <a:spcBef>
              <a:spcPct val="0"/>
            </a:spcBef>
            <a:spcAft>
              <a:spcPct val="35000"/>
            </a:spcAft>
          </a:pPr>
          <a:r>
            <a:rPr lang="en-GB" sz="1400" kern="1200" smtClean="0"/>
            <a:t>Thematic analysis</a:t>
          </a:r>
          <a:endParaRPr lang="en-GB" sz="1400" kern="1200"/>
        </a:p>
      </dsp:txBody>
      <dsp:txXfrm>
        <a:off x="4831795" y="2174568"/>
        <a:ext cx="3565185" cy="633615"/>
      </dsp:txXfrm>
    </dsp:sp>
    <dsp:sp modelId="{9A4FB5A3-C653-497D-8EA3-87B0A2C47BC3}">
      <dsp:nvSpPr>
        <dsp:cNvPr id="0" name=""/>
        <dsp:cNvSpPr/>
      </dsp:nvSpPr>
      <dsp:spPr>
        <a:xfrm>
          <a:off x="6442103" y="2304031"/>
          <a:ext cx="2271684" cy="1267229"/>
        </a:xfrm>
        <a:prstGeom prst="rightArrow">
          <a:avLst>
            <a:gd name="adj1" fmla="val 50000"/>
            <a:gd name="adj2" fmla="val 50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1173" numCol="1" spcCol="1270" anchor="ctr" anchorCtr="0">
          <a:noAutofit/>
        </a:bodyPr>
        <a:lstStyle/>
        <a:p>
          <a:pPr lvl="0" algn="l" defTabSz="622300" rtl="0">
            <a:lnSpc>
              <a:spcPct val="90000"/>
            </a:lnSpc>
            <a:spcBef>
              <a:spcPct val="0"/>
            </a:spcBef>
            <a:spcAft>
              <a:spcPct val="35000"/>
            </a:spcAft>
          </a:pPr>
          <a:r>
            <a:rPr lang="en-GB" sz="1400" kern="1200" dirty="0" smtClean="0"/>
            <a:t>Stakeholder Workshop </a:t>
          </a:r>
          <a:endParaRPr lang="en-GB" sz="1400" kern="1200" dirty="0"/>
        </a:p>
      </dsp:txBody>
      <dsp:txXfrm>
        <a:off x="6442103" y="2620838"/>
        <a:ext cx="1954877" cy="633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C444E-DECC-4622-855B-66A2E90E0520}">
      <dsp:nvSpPr>
        <dsp:cNvPr id="0" name=""/>
        <dsp:cNvSpPr/>
      </dsp:nvSpPr>
      <dsp:spPr>
        <a:xfrm rot="5400000">
          <a:off x="4805727" y="-1979123"/>
          <a:ext cx="719359" cy="48615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kern="1200" smtClean="0"/>
            <a:t>Interviews with 24 individuals (some couples)</a:t>
          </a:r>
          <a:endParaRPr lang="en-GB" sz="1300" kern="1200"/>
        </a:p>
        <a:p>
          <a:pPr marL="114300" lvl="1" indent="-114300" algn="l" defTabSz="577850" rtl="0">
            <a:lnSpc>
              <a:spcPct val="90000"/>
            </a:lnSpc>
            <a:spcBef>
              <a:spcPct val="0"/>
            </a:spcBef>
            <a:spcAft>
              <a:spcPct val="15000"/>
            </a:spcAft>
            <a:buChar char="••"/>
          </a:pPr>
          <a:r>
            <a:rPr lang="en-GB" sz="1300" kern="1200" smtClean="0"/>
            <a:t>Records relating to 16 matches</a:t>
          </a:r>
          <a:endParaRPr lang="en-GB" sz="1300" kern="1200"/>
        </a:p>
        <a:p>
          <a:pPr marL="114300" lvl="1" indent="-114300" algn="l" defTabSz="577850" rtl="0">
            <a:lnSpc>
              <a:spcPct val="90000"/>
            </a:lnSpc>
            <a:spcBef>
              <a:spcPct val="0"/>
            </a:spcBef>
            <a:spcAft>
              <a:spcPct val="15000"/>
            </a:spcAft>
            <a:buChar char="••"/>
          </a:pPr>
          <a:r>
            <a:rPr lang="en-GB" sz="1300" kern="1200" smtClean="0"/>
            <a:t>Statistics on 78 adopters </a:t>
          </a:r>
          <a:endParaRPr lang="en-GB" sz="1300" kern="1200"/>
        </a:p>
      </dsp:txBody>
      <dsp:txXfrm rot="-5400000">
        <a:off x="2734627" y="127093"/>
        <a:ext cx="4826443" cy="649127"/>
      </dsp:txXfrm>
    </dsp:sp>
    <dsp:sp modelId="{F07D3A3D-0E01-41FB-AC5D-1BEF82607803}">
      <dsp:nvSpPr>
        <dsp:cNvPr id="0" name=""/>
        <dsp:cNvSpPr/>
      </dsp:nvSpPr>
      <dsp:spPr>
        <a:xfrm>
          <a:off x="0" y="2056"/>
          <a:ext cx="2734627" cy="899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b="1" kern="1200" smtClean="0"/>
            <a:t>Adopters </a:t>
          </a:r>
          <a:endParaRPr lang="en-GB" sz="2500" kern="1200"/>
        </a:p>
      </dsp:txBody>
      <dsp:txXfrm>
        <a:off x="43895" y="45951"/>
        <a:ext cx="2646837" cy="811409"/>
      </dsp:txXfrm>
    </dsp:sp>
    <dsp:sp modelId="{B9EF0254-64A5-4A9F-91FB-FEAC5C3D485B}">
      <dsp:nvSpPr>
        <dsp:cNvPr id="0" name=""/>
        <dsp:cNvSpPr/>
      </dsp:nvSpPr>
      <dsp:spPr>
        <a:xfrm rot="5400000">
          <a:off x="4805727" y="-1034964"/>
          <a:ext cx="719359" cy="48615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kern="1200" smtClean="0"/>
            <a:t>Interviewed 18 staff (Social Workers, Admin, Managers)  </a:t>
          </a:r>
          <a:endParaRPr lang="en-GB" sz="1300" kern="1200"/>
        </a:p>
      </dsp:txBody>
      <dsp:txXfrm rot="-5400000">
        <a:off x="2734627" y="1071252"/>
        <a:ext cx="4826443" cy="649127"/>
      </dsp:txXfrm>
    </dsp:sp>
    <dsp:sp modelId="{5A93F9F0-86D1-412A-9B8F-A4D75BAE1800}">
      <dsp:nvSpPr>
        <dsp:cNvPr id="0" name=""/>
        <dsp:cNvSpPr/>
      </dsp:nvSpPr>
      <dsp:spPr>
        <a:xfrm>
          <a:off x="0" y="946215"/>
          <a:ext cx="2734627" cy="899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b="1" kern="1200" smtClean="0"/>
            <a:t>Staff</a:t>
          </a:r>
          <a:r>
            <a:rPr lang="en-GB" sz="2500" kern="1200" smtClean="0"/>
            <a:t>  </a:t>
          </a:r>
          <a:endParaRPr lang="en-GB" sz="2500" kern="1200"/>
        </a:p>
      </dsp:txBody>
      <dsp:txXfrm>
        <a:off x="43895" y="990110"/>
        <a:ext cx="2646837" cy="811409"/>
      </dsp:txXfrm>
    </dsp:sp>
    <dsp:sp modelId="{EDC79B05-FB63-479F-ADAF-D0692325B1AB}">
      <dsp:nvSpPr>
        <dsp:cNvPr id="0" name=""/>
        <dsp:cNvSpPr/>
      </dsp:nvSpPr>
      <dsp:spPr>
        <a:xfrm rot="5400000">
          <a:off x="4805727" y="-90804"/>
          <a:ext cx="719359" cy="48615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smtClean="0"/>
            <a:t>Responses from 30</a:t>
          </a:r>
          <a:r>
            <a:rPr lang="en-GB" sz="1300" b="1" kern="1200" dirty="0" smtClean="0"/>
            <a:t> </a:t>
          </a:r>
          <a:r>
            <a:rPr lang="en-GB" sz="1300" kern="1200" dirty="0" smtClean="0"/>
            <a:t>staff (Social Workers, Managers) to online survey  (35% response rate) </a:t>
          </a:r>
          <a:endParaRPr lang="en-GB" sz="1300" kern="1200" dirty="0"/>
        </a:p>
      </dsp:txBody>
      <dsp:txXfrm rot="-5400000">
        <a:off x="2734627" y="2015412"/>
        <a:ext cx="4826443" cy="649127"/>
      </dsp:txXfrm>
    </dsp:sp>
    <dsp:sp modelId="{6A742394-58F0-45CD-B708-0DBF6F2E5DDE}">
      <dsp:nvSpPr>
        <dsp:cNvPr id="0" name=""/>
        <dsp:cNvSpPr/>
      </dsp:nvSpPr>
      <dsp:spPr>
        <a:xfrm>
          <a:off x="0" y="1890375"/>
          <a:ext cx="2734627" cy="899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b="1" kern="1200" smtClean="0"/>
            <a:t>Local Authority/State</a:t>
          </a:r>
          <a:endParaRPr lang="en-GB" sz="2500" kern="1200"/>
        </a:p>
      </dsp:txBody>
      <dsp:txXfrm>
        <a:off x="43895" y="1934270"/>
        <a:ext cx="2646837" cy="811409"/>
      </dsp:txXfrm>
    </dsp:sp>
    <dsp:sp modelId="{DDD1372D-6B4B-427E-8196-2A401F93CC6B}">
      <dsp:nvSpPr>
        <dsp:cNvPr id="0" name=""/>
        <dsp:cNvSpPr/>
      </dsp:nvSpPr>
      <dsp:spPr>
        <a:xfrm rot="5400000">
          <a:off x="4805727" y="853354"/>
          <a:ext cx="719359" cy="48615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smtClean="0"/>
            <a:t>Observation and group interview with 15 panel members </a:t>
          </a:r>
          <a:endParaRPr lang="en-GB" sz="1300" kern="1200" dirty="0"/>
        </a:p>
      </dsp:txBody>
      <dsp:txXfrm rot="-5400000">
        <a:off x="2734627" y="2959570"/>
        <a:ext cx="4826443" cy="649127"/>
      </dsp:txXfrm>
    </dsp:sp>
    <dsp:sp modelId="{A64CD8F5-5676-4EB4-9A0A-FEE6DAA8BB3E}">
      <dsp:nvSpPr>
        <dsp:cNvPr id="0" name=""/>
        <dsp:cNvSpPr/>
      </dsp:nvSpPr>
      <dsp:spPr>
        <a:xfrm>
          <a:off x="0" y="2834534"/>
          <a:ext cx="2734627" cy="899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b="1" kern="1200" smtClean="0"/>
            <a:t>Adoption Panel</a:t>
          </a:r>
          <a:r>
            <a:rPr lang="en-GB" sz="2500" kern="1200" smtClean="0"/>
            <a:t> </a:t>
          </a:r>
          <a:endParaRPr lang="en-GB" sz="2500" kern="1200"/>
        </a:p>
      </dsp:txBody>
      <dsp:txXfrm>
        <a:off x="43895" y="2878429"/>
        <a:ext cx="2646837" cy="811409"/>
      </dsp:txXfrm>
    </dsp:sp>
    <dsp:sp modelId="{52D484EB-5CE1-4B51-8154-918AC55DBA6D}">
      <dsp:nvSpPr>
        <dsp:cNvPr id="0" name=""/>
        <dsp:cNvSpPr/>
      </dsp:nvSpPr>
      <dsp:spPr>
        <a:xfrm rot="5400000">
          <a:off x="4805727" y="1797513"/>
          <a:ext cx="719359" cy="48615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kern="1200" smtClean="0"/>
            <a:t>Records relating to 16 matches</a:t>
          </a:r>
          <a:endParaRPr lang="en-GB" sz="1300" kern="1200"/>
        </a:p>
        <a:p>
          <a:pPr marL="114300" lvl="1" indent="-114300" algn="l" defTabSz="577850" rtl="0">
            <a:lnSpc>
              <a:spcPct val="90000"/>
            </a:lnSpc>
            <a:spcBef>
              <a:spcPct val="0"/>
            </a:spcBef>
            <a:spcAft>
              <a:spcPct val="15000"/>
            </a:spcAft>
            <a:buChar char="••"/>
          </a:pPr>
          <a:r>
            <a:rPr lang="en-GB" sz="1300" kern="1200" dirty="0" smtClean="0"/>
            <a:t>Statistics on 97 + 23 children </a:t>
          </a:r>
          <a:endParaRPr lang="en-GB" sz="1300" kern="1200" dirty="0"/>
        </a:p>
      </dsp:txBody>
      <dsp:txXfrm rot="-5400000">
        <a:off x="2734627" y="3903729"/>
        <a:ext cx="4826443" cy="649127"/>
      </dsp:txXfrm>
    </dsp:sp>
    <dsp:sp modelId="{7A6FF612-B4DB-4AC1-BC55-C3E5C4E5AC8E}">
      <dsp:nvSpPr>
        <dsp:cNvPr id="0" name=""/>
        <dsp:cNvSpPr/>
      </dsp:nvSpPr>
      <dsp:spPr>
        <a:xfrm>
          <a:off x="0" y="3778694"/>
          <a:ext cx="2734627" cy="899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b="1" kern="1200" smtClean="0"/>
            <a:t>Children</a:t>
          </a:r>
          <a:endParaRPr lang="en-GB" sz="2500" kern="1200"/>
        </a:p>
      </dsp:txBody>
      <dsp:txXfrm>
        <a:off x="43895" y="3822589"/>
        <a:ext cx="2646837" cy="81140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pPr>
              <a:defRPr/>
            </a:pPr>
            <a:fld id="{63CA9DD1-502D-4994-8F90-09DE2E2E2948}" type="slidenum">
              <a:rPr lang="en-GB"/>
              <a:pPr>
                <a:defRPr/>
              </a:pPr>
              <a:t>‹#›</a:t>
            </a:fld>
            <a:endParaRPr lang="en-GB"/>
          </a:p>
        </p:txBody>
      </p:sp>
    </p:spTree>
    <p:extLst>
      <p:ext uri="{BB962C8B-B14F-4D97-AF65-F5344CB8AC3E}">
        <p14:creationId xmlns:p14="http://schemas.microsoft.com/office/powerpoint/2010/main" val="417857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pPr>
              <a:defRPr/>
            </a:pPr>
            <a:fld id="{E7BEE9B7-A501-47DA-A6B1-7469A175779E}" type="datetimeFigureOut">
              <a:rPr lang="en-GB"/>
              <a:pPr>
                <a:defRPr/>
              </a:pPr>
              <a:t>08/06/2012</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pPr>
              <a:defRPr/>
            </a:pPr>
            <a:fld id="{5301A541-B24C-469B-AF20-9B6B7D5C4D5F}" type="slidenum">
              <a:rPr lang="en-GB"/>
              <a:pPr>
                <a:defRPr/>
              </a:pPr>
              <a:t>‹#›</a:t>
            </a:fld>
            <a:endParaRPr lang="en-GB"/>
          </a:p>
        </p:txBody>
      </p:sp>
    </p:spTree>
    <p:extLst>
      <p:ext uri="{BB962C8B-B14F-4D97-AF65-F5344CB8AC3E}">
        <p14:creationId xmlns:p14="http://schemas.microsoft.com/office/powerpoint/2010/main" val="1905898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13729F-4FFF-49E1-9F6D-8D487373AE7A}" type="slidenum">
              <a:rPr lang="en-GB" smtClean="0"/>
              <a:pPr eaLnBrk="1" hangingPunct="1"/>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4C012C-8A5A-4F4A-A508-A167D8A63DB5}" type="slidenum">
              <a:rPr lang="en-GB" smtClean="0"/>
              <a:pPr eaLnBrk="1" hangingPunct="1"/>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1EC2F3-E202-4478-9BFE-10EBE56885A1}" type="slidenum">
              <a:rPr lang="en-GB" smtClean="0"/>
              <a:pPr eaLnBrk="1" hangingPunct="1"/>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56D28C-CA00-4586-89E4-E8BF2153D63D}" type="slidenum">
              <a:rPr lang="en-GB" smtClean="0"/>
              <a:pPr eaLnBrk="1" hangingPunct="1"/>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894B06B-8C40-4F3A-9BC1-0F48D7AE0FD8}" type="slidenum">
              <a:rPr lang="en-GB" smtClean="0"/>
              <a:pPr eaLnBrk="1" hangingPunct="1"/>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C826A2-0197-4082-87B3-A4B89B9A9043}" type="slidenum">
              <a:rPr lang="en-GB" smtClean="0"/>
              <a:pPr eaLnBrk="1" hangingPunct="1"/>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F5025C7-804F-47BA-AC56-77D337D72B3D}" type="slidenum">
              <a:rPr lang="en-GB" smtClean="0"/>
              <a:pPr eaLnBrk="1" hangingPunct="1"/>
              <a:t>17</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71754F-BF20-45DF-BB21-90D91B3BAD33}" type="slidenum">
              <a:rPr lang="en-GB" smtClean="0"/>
              <a:pPr eaLnBrk="1" hangingPunct="1"/>
              <a:t>19</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47473F-7FB6-44FF-84A8-0B85501762A1}" type="slidenum">
              <a:rPr lang="en-GB" smtClean="0"/>
              <a:pPr eaLnBrk="1" hangingPunct="1"/>
              <a:t>21</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E59310-DD6E-4DA2-85D3-DE64647262A6}" type="slidenum">
              <a:rPr lang="en-GB" smtClean="0"/>
              <a:pPr eaLnBrk="1" hangingPunct="1"/>
              <a:t>23</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A53EE4-AAB4-46C2-A4F3-82A6F54DBFBE}" type="slidenum">
              <a:rPr lang="en-GB" smtClean="0"/>
              <a:pPr eaLnBrk="1" hangingPunct="1"/>
              <a:t>24</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159A33-D9F1-47B3-8202-F7760A0A2CB0}" type="slidenum">
              <a:rPr lang="en-GB" smtClean="0"/>
              <a:pPr eaLnBrk="1" hangingPunct="1"/>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EA0FF6-A799-482B-B1D7-3B1A75075980}" type="slidenum">
              <a:rPr lang="en-GB" smtClean="0"/>
              <a:pPr eaLnBrk="1" hangingPunct="1"/>
              <a:t>25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0BF648-AC80-4A03-98E7-93410A4C5C5A}" type="slidenum">
              <a:rPr lang="en-GB" smtClean="0"/>
              <a:pPr eaLnBrk="1" hangingPunct="1"/>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DEFADB-E5BE-42F7-B4C6-653D92EDE5CB}" type="slidenum">
              <a:rPr lang="en-GB" smtClean="0"/>
              <a:pPr eaLnBrk="1" hangingPunct="1"/>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A9AECF-8BE9-47B6-8D2D-A32FD4681AD4}" type="slidenum">
              <a:rPr lang="en-GB" smtClean="0"/>
              <a:pPr eaLnBrk="1" hangingPunct="1"/>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r>
              <a:rPr lang="en-US" smtClean="0"/>
              <a:t>Polarised views</a:t>
            </a:r>
          </a:p>
          <a:p>
            <a:endParaRPr lang="en-US" smtClean="0"/>
          </a:p>
          <a:p>
            <a:r>
              <a:rPr lang="en-GB" sz="1400" smtClean="0"/>
              <a:t>Ideological?</a:t>
            </a:r>
          </a:p>
          <a:p>
            <a:r>
              <a:rPr lang="en-GB" sz="1400" smtClean="0"/>
              <a:t>Identity politics?</a:t>
            </a:r>
          </a:p>
          <a:p>
            <a:r>
              <a:rPr lang="en-GB" sz="1400" smtClean="0"/>
              <a:t>How can it be better to leave black children in care?</a:t>
            </a:r>
          </a:p>
          <a:p>
            <a:r>
              <a:rPr lang="en-GB" sz="1400" smtClean="0"/>
              <a:t>Ethnicity and ‘race’ are unscientific myths- therefore difference can’t be broken down on basis of colour</a:t>
            </a:r>
          </a:p>
          <a:p>
            <a:r>
              <a:rPr lang="en-GB" sz="1400" smtClean="0"/>
              <a:t>Attitudes have changed from 80s – it’s more tolerant now? </a:t>
            </a:r>
          </a:p>
          <a:p>
            <a:r>
              <a:rPr lang="en-GB" sz="1400" smtClean="0"/>
              <a:t>Trans-ethnic adoption is about conforming to norms and is colour blind</a:t>
            </a:r>
          </a:p>
          <a:p>
            <a:r>
              <a:rPr lang="en-GB" sz="1400" smtClean="0"/>
              <a:t>Racial identity is minor compared to trauma of being in care</a:t>
            </a:r>
          </a:p>
          <a:p>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FF4837A-DF75-49BF-8C99-A5CF884BD73C}" type="slidenum">
              <a:rPr lang="en-GB" smtClean="0"/>
              <a:pPr eaLnBrk="1" hangingPunct="1"/>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C4AD3C-7C8D-41EF-ABFE-D9615EEB69D5}" type="slidenum">
              <a:rPr lang="en-GB" smtClean="0"/>
              <a:pPr eaLnBrk="1" hangingPunct="1"/>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638228-3FA3-456E-927B-2E823FBC5C8F}" type="slidenum">
              <a:rPr lang="en-GB" smtClean="0"/>
              <a:pPr eaLnBrk="1" hangingPunct="1"/>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r>
              <a:rPr lang="en-GB" b="1" smtClean="0"/>
              <a:t>Research Questions</a:t>
            </a:r>
          </a:p>
          <a:p>
            <a:endParaRPr lang="en-GB" b="1" smtClean="0"/>
          </a:p>
          <a:p>
            <a:r>
              <a:rPr lang="en-GB" smtClean="0"/>
              <a:t>What </a:t>
            </a:r>
            <a:r>
              <a:rPr lang="en-GB" b="1" smtClean="0"/>
              <a:t>strategies</a:t>
            </a:r>
            <a:r>
              <a:rPr lang="en-GB" smtClean="0"/>
              <a:t> are used?</a:t>
            </a:r>
          </a:p>
          <a:p>
            <a:r>
              <a:rPr lang="en-GB" smtClean="0"/>
              <a:t>What </a:t>
            </a:r>
            <a:r>
              <a:rPr lang="en-GB" b="1" smtClean="0"/>
              <a:t>difference </a:t>
            </a:r>
            <a:r>
              <a:rPr lang="en-GB" smtClean="0"/>
              <a:t>does it make? </a:t>
            </a:r>
          </a:p>
          <a:p>
            <a:r>
              <a:rPr lang="en-GB" smtClean="0"/>
              <a:t>Is the service </a:t>
            </a:r>
            <a:r>
              <a:rPr lang="en-GB" b="1" smtClean="0"/>
              <a:t>effective</a:t>
            </a:r>
            <a:r>
              <a:rPr lang="en-GB" smtClean="0"/>
              <a:t>?</a:t>
            </a:r>
          </a:p>
          <a:p>
            <a:r>
              <a:rPr lang="en-GB" smtClean="0"/>
              <a:t>Are </a:t>
            </a:r>
            <a:r>
              <a:rPr lang="en-GB" b="1" smtClean="0"/>
              <a:t>children at the centre</a:t>
            </a:r>
            <a:r>
              <a:rPr lang="en-GB" smtClean="0"/>
              <a:t>?</a:t>
            </a:r>
          </a:p>
          <a:p>
            <a:r>
              <a:rPr lang="en-GB" smtClean="0"/>
              <a:t>What are adopters’ and social workers’ </a:t>
            </a:r>
            <a:r>
              <a:rPr lang="en-GB" b="1" smtClean="0"/>
              <a:t>motivations</a:t>
            </a:r>
            <a:r>
              <a:rPr lang="en-GB" smtClean="0"/>
              <a:t>?</a:t>
            </a:r>
          </a:p>
          <a:p>
            <a:r>
              <a:rPr lang="en-GB" b="1" smtClean="0"/>
              <a:t>Implications</a:t>
            </a:r>
            <a:r>
              <a:rPr lang="en-GB" smtClean="0"/>
              <a:t> for future practice? </a:t>
            </a:r>
          </a:p>
          <a:p>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B83900-1EB0-470A-8453-E983CA0642B1}" type="slidenum">
              <a:rPr lang="en-GB" smtClean="0"/>
              <a:pPr eaLnBrk="1" hangingPunct="1"/>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4144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409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274638"/>
            <a:ext cx="21780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74638"/>
            <a:ext cx="63833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24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201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668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600200"/>
            <a:ext cx="427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600200"/>
            <a:ext cx="4281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4035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1866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4606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04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430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453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ackrose"/>
          <p:cNvPicPr>
            <a:picLocks noChangeAspect="1" noChangeArrowheads="1"/>
          </p:cNvPicPr>
          <p:nvPr userDrawn="1"/>
        </p:nvPicPr>
        <p:blipFill>
          <a:blip r:embed="rId13">
            <a:lum bright="12000" contrast="-12000"/>
            <a:extLst>
              <a:ext uri="{28A0092B-C50C-407E-A947-70E740481C1C}">
                <a14:useLocalDpi xmlns:a14="http://schemas.microsoft.com/office/drawing/2010/main" val="0"/>
              </a:ext>
            </a:extLst>
          </a:blip>
          <a:srcRect l="10814" t="10324" r="24185" b="16125"/>
          <a:stretch>
            <a:fillRect/>
          </a:stretch>
        </p:blipFill>
        <p:spPr bwMode="auto">
          <a:xfrm>
            <a:off x="0" y="0"/>
            <a:ext cx="36734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1938" y="274638"/>
            <a:ext cx="8702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250825" y="1600200"/>
            <a:ext cx="87137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9" name="Picture 1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32588" y="5373688"/>
            <a:ext cx="23399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20"/>
          <p:cNvSpPr txBox="1">
            <a:spLocks noChangeArrowheads="1"/>
          </p:cNvSpPr>
          <p:nvPr userDrawn="1"/>
        </p:nvSpPr>
        <p:spPr bwMode="auto">
          <a:xfrm>
            <a:off x="73025" y="6524625"/>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fld id="{C102AAE0-F7EF-4394-BD2D-8163CE584F8E}" type="slidenum">
              <a:rPr lang="en-GB" sz="1000" smtClean="0">
                <a:solidFill>
                  <a:srgbClr val="A50021"/>
                </a:solidFill>
                <a:latin typeface="Frutiger 45 Light" pitchFamily="34" charset="0"/>
              </a:rPr>
              <a:pPr algn="ctr" eaLnBrk="1" hangingPunct="1">
                <a:spcBef>
                  <a:spcPct val="50000"/>
                </a:spcBef>
                <a:defRPr/>
              </a:pPr>
              <a:t>‹#›</a:t>
            </a:fld>
            <a:endParaRPr lang="en-GB" sz="1000" smtClean="0">
              <a:solidFill>
                <a:srgbClr val="A50021"/>
              </a:solidFill>
              <a:latin typeface="Frutiger 45 Light" pitchFamily="34" charset="0"/>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a:solidFill>
            <a:srgbClr val="A50021"/>
          </a:solidFill>
          <a:latin typeface="+mj-lt"/>
          <a:ea typeface="+mj-ea"/>
          <a:cs typeface="+mj-cs"/>
        </a:defRPr>
      </a:lvl1pPr>
      <a:lvl2pPr algn="ctr" rtl="0" eaLnBrk="0" fontAlgn="base" hangingPunct="0">
        <a:spcBef>
          <a:spcPct val="0"/>
        </a:spcBef>
        <a:spcAft>
          <a:spcPct val="0"/>
        </a:spcAft>
        <a:defRPr sz="4400">
          <a:solidFill>
            <a:srgbClr val="A50021"/>
          </a:solidFill>
          <a:latin typeface="Frutiger 55 Roman" pitchFamily="34" charset="0"/>
          <a:cs typeface="Arial" charset="0"/>
        </a:defRPr>
      </a:lvl2pPr>
      <a:lvl3pPr algn="ctr" rtl="0" eaLnBrk="0" fontAlgn="base" hangingPunct="0">
        <a:spcBef>
          <a:spcPct val="0"/>
        </a:spcBef>
        <a:spcAft>
          <a:spcPct val="0"/>
        </a:spcAft>
        <a:defRPr sz="4400">
          <a:solidFill>
            <a:srgbClr val="A50021"/>
          </a:solidFill>
          <a:latin typeface="Frutiger 55 Roman" pitchFamily="34" charset="0"/>
          <a:cs typeface="Arial" charset="0"/>
        </a:defRPr>
      </a:lvl3pPr>
      <a:lvl4pPr algn="ctr" rtl="0" eaLnBrk="0" fontAlgn="base" hangingPunct="0">
        <a:spcBef>
          <a:spcPct val="0"/>
        </a:spcBef>
        <a:spcAft>
          <a:spcPct val="0"/>
        </a:spcAft>
        <a:defRPr sz="4400">
          <a:solidFill>
            <a:srgbClr val="A50021"/>
          </a:solidFill>
          <a:latin typeface="Frutiger 55 Roman" pitchFamily="34" charset="0"/>
          <a:cs typeface="Arial" charset="0"/>
        </a:defRPr>
      </a:lvl4pPr>
      <a:lvl5pPr algn="ctr" rtl="0" eaLnBrk="0" fontAlgn="base" hangingPunct="0">
        <a:spcBef>
          <a:spcPct val="0"/>
        </a:spcBef>
        <a:spcAft>
          <a:spcPct val="0"/>
        </a:spcAft>
        <a:defRPr sz="4400">
          <a:solidFill>
            <a:srgbClr val="A50021"/>
          </a:solidFill>
          <a:latin typeface="Frutiger 55 Roman" pitchFamily="34" charset="0"/>
          <a:cs typeface="Arial" charset="0"/>
        </a:defRPr>
      </a:lvl5pPr>
      <a:lvl6pPr marL="457200" algn="ctr" rtl="0" fontAlgn="base">
        <a:spcBef>
          <a:spcPct val="0"/>
        </a:spcBef>
        <a:spcAft>
          <a:spcPct val="0"/>
        </a:spcAft>
        <a:defRPr sz="4400">
          <a:solidFill>
            <a:srgbClr val="A50021"/>
          </a:solidFill>
          <a:latin typeface="Frutiger 55 Roman" pitchFamily="34" charset="0"/>
          <a:cs typeface="Arial" charset="0"/>
        </a:defRPr>
      </a:lvl6pPr>
      <a:lvl7pPr marL="914400" algn="ctr" rtl="0" fontAlgn="base">
        <a:spcBef>
          <a:spcPct val="0"/>
        </a:spcBef>
        <a:spcAft>
          <a:spcPct val="0"/>
        </a:spcAft>
        <a:defRPr sz="4400">
          <a:solidFill>
            <a:srgbClr val="A50021"/>
          </a:solidFill>
          <a:latin typeface="Frutiger 55 Roman" pitchFamily="34" charset="0"/>
          <a:cs typeface="Arial" charset="0"/>
        </a:defRPr>
      </a:lvl7pPr>
      <a:lvl8pPr marL="1371600" algn="ctr" rtl="0" fontAlgn="base">
        <a:spcBef>
          <a:spcPct val="0"/>
        </a:spcBef>
        <a:spcAft>
          <a:spcPct val="0"/>
        </a:spcAft>
        <a:defRPr sz="4400">
          <a:solidFill>
            <a:srgbClr val="A50021"/>
          </a:solidFill>
          <a:latin typeface="Frutiger 55 Roman" pitchFamily="34" charset="0"/>
          <a:cs typeface="Arial" charset="0"/>
        </a:defRPr>
      </a:lvl8pPr>
      <a:lvl9pPr marL="1828800" algn="ctr" rtl="0" fontAlgn="base">
        <a:spcBef>
          <a:spcPct val="0"/>
        </a:spcBef>
        <a:spcAft>
          <a:spcPct val="0"/>
        </a:spcAft>
        <a:defRPr sz="4400">
          <a:solidFill>
            <a:srgbClr val="A50021"/>
          </a:solidFill>
          <a:latin typeface="Frutiger 55 Roman"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A50021"/>
          </a:solidFill>
          <a:latin typeface="+mn-lt"/>
          <a:ea typeface="+mn-ea"/>
          <a:cs typeface="+mn-cs"/>
        </a:defRPr>
      </a:lvl1pPr>
      <a:lvl2pPr marL="742950" indent="-285750" algn="l" rtl="0" eaLnBrk="0" fontAlgn="base" hangingPunct="0">
        <a:spcBef>
          <a:spcPct val="20000"/>
        </a:spcBef>
        <a:spcAft>
          <a:spcPct val="0"/>
        </a:spcAft>
        <a:buChar char="–"/>
        <a:defRPr sz="2800">
          <a:solidFill>
            <a:srgbClr val="A50021"/>
          </a:solidFill>
          <a:latin typeface="+mn-lt"/>
          <a:cs typeface="+mn-cs"/>
        </a:defRPr>
      </a:lvl2pPr>
      <a:lvl3pPr marL="1143000" indent="-228600" algn="l" rtl="0" eaLnBrk="0" fontAlgn="base" hangingPunct="0">
        <a:spcBef>
          <a:spcPct val="20000"/>
        </a:spcBef>
        <a:spcAft>
          <a:spcPct val="0"/>
        </a:spcAft>
        <a:buChar char="•"/>
        <a:defRPr sz="2400">
          <a:solidFill>
            <a:srgbClr val="A50021"/>
          </a:solidFill>
          <a:latin typeface="+mn-lt"/>
          <a:cs typeface="+mn-cs"/>
        </a:defRPr>
      </a:lvl3pPr>
      <a:lvl4pPr marL="1600200" indent="-228600" algn="l" rtl="0" eaLnBrk="0" fontAlgn="base" hangingPunct="0">
        <a:spcBef>
          <a:spcPct val="20000"/>
        </a:spcBef>
        <a:spcAft>
          <a:spcPct val="0"/>
        </a:spcAft>
        <a:buChar char="–"/>
        <a:defRPr sz="2000">
          <a:solidFill>
            <a:srgbClr val="A50021"/>
          </a:solidFill>
          <a:latin typeface="+mn-lt"/>
          <a:cs typeface="+mn-cs"/>
        </a:defRPr>
      </a:lvl4pPr>
      <a:lvl5pPr marL="2057400" indent="-228600" algn="l" rtl="0" eaLnBrk="0" fontAlgn="base" hangingPunct="0">
        <a:spcBef>
          <a:spcPct val="20000"/>
        </a:spcBef>
        <a:spcAft>
          <a:spcPct val="0"/>
        </a:spcAft>
        <a:buChar char="»"/>
        <a:defRPr sz="2000">
          <a:solidFill>
            <a:srgbClr val="A50021"/>
          </a:solidFill>
          <a:latin typeface="+mn-lt"/>
          <a:cs typeface="+mn-cs"/>
        </a:defRPr>
      </a:lvl5pPr>
      <a:lvl6pPr marL="2514600" indent="-228600" algn="l" rtl="0" fontAlgn="base">
        <a:spcBef>
          <a:spcPct val="20000"/>
        </a:spcBef>
        <a:spcAft>
          <a:spcPct val="0"/>
        </a:spcAft>
        <a:buChar char="»"/>
        <a:defRPr sz="2000">
          <a:solidFill>
            <a:srgbClr val="A50021"/>
          </a:solidFill>
          <a:latin typeface="+mn-lt"/>
          <a:cs typeface="+mn-cs"/>
        </a:defRPr>
      </a:lvl6pPr>
      <a:lvl7pPr marL="2971800" indent="-228600" algn="l" rtl="0" fontAlgn="base">
        <a:spcBef>
          <a:spcPct val="20000"/>
        </a:spcBef>
        <a:spcAft>
          <a:spcPct val="0"/>
        </a:spcAft>
        <a:buChar char="»"/>
        <a:defRPr sz="2000">
          <a:solidFill>
            <a:srgbClr val="A50021"/>
          </a:solidFill>
          <a:latin typeface="+mn-lt"/>
          <a:cs typeface="+mn-cs"/>
        </a:defRPr>
      </a:lvl7pPr>
      <a:lvl8pPr marL="3429000" indent="-228600" algn="l" rtl="0" fontAlgn="base">
        <a:spcBef>
          <a:spcPct val="20000"/>
        </a:spcBef>
        <a:spcAft>
          <a:spcPct val="0"/>
        </a:spcAft>
        <a:buChar char="»"/>
        <a:defRPr sz="2000">
          <a:solidFill>
            <a:srgbClr val="A50021"/>
          </a:solidFill>
          <a:latin typeface="+mn-lt"/>
          <a:cs typeface="+mn-cs"/>
        </a:defRPr>
      </a:lvl8pPr>
      <a:lvl9pPr marL="3886200" indent="-228600" algn="l" rtl="0" fontAlgn="base">
        <a:spcBef>
          <a:spcPct val="20000"/>
        </a:spcBef>
        <a:spcAft>
          <a:spcPct val="0"/>
        </a:spcAft>
        <a:buChar char="»"/>
        <a:defRPr sz="2000">
          <a:solidFill>
            <a:srgbClr val="A5002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Ridley1@uclan.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684213" y="765175"/>
            <a:ext cx="7772400" cy="865188"/>
          </a:xfrm>
        </p:spPr>
        <p:txBody>
          <a:bodyPr/>
          <a:lstStyle/>
          <a:p>
            <a:pPr eaLnBrk="1" hangingPunct="1"/>
            <a:r>
              <a:rPr lang="en-GB" sz="2800" b="1" smtClean="0">
                <a:solidFill>
                  <a:schemeClr val="tx1"/>
                </a:solidFill>
              </a:rPr>
              <a:t>Themes, Issues, &amp; Practice Dilemmas in Ethnic Matching in Adoption</a:t>
            </a:r>
          </a:p>
        </p:txBody>
      </p:sp>
      <p:sp>
        <p:nvSpPr>
          <p:cNvPr id="2059" name="Rectangle 11"/>
          <p:cNvSpPr>
            <a:spLocks noGrp="1" noChangeArrowheads="1"/>
          </p:cNvSpPr>
          <p:nvPr>
            <p:ph type="subTitle" idx="1"/>
          </p:nvPr>
        </p:nvSpPr>
        <p:spPr>
          <a:xfrm>
            <a:off x="1403350" y="4292600"/>
            <a:ext cx="6400800" cy="1441450"/>
          </a:xfrm>
        </p:spPr>
        <p:txBody>
          <a:bodyPr/>
          <a:lstStyle/>
          <a:p>
            <a:pPr eaLnBrk="1" hangingPunct="1"/>
            <a:r>
              <a:rPr lang="en-GB" sz="2400" b="1" smtClean="0">
                <a:solidFill>
                  <a:schemeClr val="tx1"/>
                </a:solidFill>
              </a:rPr>
              <a:t>Dr Julie Ridley</a:t>
            </a:r>
          </a:p>
          <a:p>
            <a:pPr eaLnBrk="1" hangingPunct="1"/>
            <a:r>
              <a:rPr lang="en-GB" sz="2400" b="1" smtClean="0">
                <a:solidFill>
                  <a:schemeClr val="tx1"/>
                </a:solidFill>
              </a:rPr>
              <a:t>School of Social Work </a:t>
            </a:r>
          </a:p>
        </p:txBody>
      </p:sp>
      <p:sp>
        <p:nvSpPr>
          <p:cNvPr id="13316" name="Rectangle 18"/>
          <p:cNvSpPr>
            <a:spLocks noChangeArrowheads="1"/>
          </p:cNvSpPr>
          <p:nvPr/>
        </p:nvSpPr>
        <p:spPr bwMode="auto">
          <a:xfrm>
            <a:off x="468313" y="5927725"/>
            <a:ext cx="5183187" cy="692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Diversity Conference, Vancouver, 2012</a:t>
            </a:r>
          </a:p>
        </p:txBody>
      </p:sp>
      <p:pic>
        <p:nvPicPr>
          <p:cNvPr id="13317" name="Picture 10" descr="AFC 4 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349500"/>
            <a:ext cx="79978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lha-033\pers-J\00049470\My Documents\Logos\uclanlogo-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5229225"/>
            <a:ext cx="24479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59">
                                            <p:txEl>
                                              <p:pRg st="0" end="0"/>
                                            </p:txEl>
                                          </p:spTgt>
                                        </p:tgtEl>
                                        <p:attrNameLst>
                                          <p:attrName>style.visibility</p:attrName>
                                        </p:attrNameLst>
                                      </p:cBhvr>
                                      <p:to>
                                        <p:strVal val="visible"/>
                                      </p:to>
                                    </p:set>
                                    <p:animEffect transition="in" filter="fade">
                                      <p:cBhvr>
                                        <p:cTn id="11" dur="500"/>
                                        <p:tgtEl>
                                          <p:spTgt spid="205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59">
                                            <p:txEl>
                                              <p:pRg st="1" end="1"/>
                                            </p:txEl>
                                          </p:spTgt>
                                        </p:tgtEl>
                                        <p:attrNameLst>
                                          <p:attrName>style.visibility</p:attrName>
                                        </p:attrNameLst>
                                      </p:cBhvr>
                                      <p:to>
                                        <p:strVal val="visible"/>
                                      </p:to>
                                    </p:set>
                                    <p:animEffect transition="in" filter="fade">
                                      <p:cBhvr>
                                        <p:cTn id="16" dur="500"/>
                                        <p:tgtEl>
                                          <p:spTgt spid="2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solidFill>
                  <a:schemeClr val="tx1"/>
                </a:solidFill>
              </a:rPr>
              <a:t>Evaluation of An Adoption Service</a:t>
            </a:r>
          </a:p>
        </p:txBody>
      </p:sp>
      <p:graphicFrame>
        <p:nvGraphicFramePr>
          <p:cNvPr id="2" name="Content Placeholder 1"/>
          <p:cNvGraphicFramePr>
            <a:graphicFrameLocks noGrp="1"/>
          </p:cNvGraphicFramePr>
          <p:nvPr>
            <p:ph idx="1"/>
          </p:nvPr>
        </p:nvGraphicFramePr>
        <p:xfrm>
          <a:off x="250825" y="1600200"/>
          <a:ext cx="87137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261938" y="274638"/>
            <a:ext cx="8702675" cy="922337"/>
          </a:xfrm>
        </p:spPr>
        <p:txBody>
          <a:bodyPr/>
          <a:lstStyle/>
          <a:p>
            <a:r>
              <a:rPr lang="en-US" smtClean="0">
                <a:solidFill>
                  <a:schemeClr val="tx1"/>
                </a:solidFill>
              </a:rPr>
              <a:t>Evaluation Methodology</a:t>
            </a:r>
          </a:p>
        </p:txBody>
      </p:sp>
      <p:graphicFrame>
        <p:nvGraphicFramePr>
          <p:cNvPr id="2" name="Content Placeholder 1"/>
          <p:cNvGraphicFramePr>
            <a:graphicFrameLocks noGrp="1"/>
          </p:cNvGraphicFramePr>
          <p:nvPr>
            <p:ph idx="1"/>
          </p:nvPr>
        </p:nvGraphicFramePr>
        <p:xfrm>
          <a:off x="250825" y="1196975"/>
          <a:ext cx="8713788"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0825" y="188913"/>
            <a:ext cx="8702675" cy="1143000"/>
          </a:xfrm>
        </p:spPr>
        <p:txBody>
          <a:bodyPr/>
          <a:lstStyle/>
          <a:p>
            <a:r>
              <a:rPr lang="en-GB" smtClean="0">
                <a:solidFill>
                  <a:schemeClr val="tx1"/>
                </a:solidFill>
              </a:rPr>
              <a:t>Evaluation Samples</a:t>
            </a:r>
          </a:p>
        </p:txBody>
      </p:sp>
      <p:graphicFrame>
        <p:nvGraphicFramePr>
          <p:cNvPr id="4" name="Content Placeholder 3"/>
          <p:cNvGraphicFramePr>
            <a:graphicFrameLocks noGrp="1"/>
          </p:cNvGraphicFramePr>
          <p:nvPr>
            <p:ph idx="1"/>
          </p:nvPr>
        </p:nvGraphicFramePr>
        <p:xfrm>
          <a:off x="900113" y="1628775"/>
          <a:ext cx="75961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solidFill>
                  <a:schemeClr val="tx1"/>
                </a:solidFill>
              </a:rPr>
              <a:t>Specialist Focus</a:t>
            </a:r>
          </a:p>
        </p:txBody>
      </p:sp>
      <p:sp>
        <p:nvSpPr>
          <p:cNvPr id="25603" name="Content Placeholder 2"/>
          <p:cNvSpPr>
            <a:spLocks noGrp="1"/>
          </p:cNvSpPr>
          <p:nvPr>
            <p:ph idx="1"/>
          </p:nvPr>
        </p:nvSpPr>
        <p:spPr/>
        <p:txBody>
          <a:bodyPr/>
          <a:lstStyle/>
          <a:p>
            <a:r>
              <a:rPr lang="en-GB" sz="2800" smtClean="0">
                <a:solidFill>
                  <a:schemeClr val="tx1"/>
                </a:solidFill>
              </a:rPr>
              <a:t>Both demonstrated political, ideological and professional commitment to ethnically matched adoption placements:</a:t>
            </a:r>
          </a:p>
          <a:p>
            <a:pPr lvl="1" indent="0">
              <a:buFontTx/>
              <a:buNone/>
            </a:pPr>
            <a:endParaRPr lang="en-GB" sz="2000" i="1" smtClean="0">
              <a:solidFill>
                <a:srgbClr val="FFC000"/>
              </a:solidFill>
            </a:endParaRPr>
          </a:p>
          <a:p>
            <a:pPr lvl="1" indent="0">
              <a:buFontTx/>
              <a:buNone/>
            </a:pPr>
            <a:endParaRPr lang="en-GB" sz="2000" i="1" smtClean="0">
              <a:solidFill>
                <a:srgbClr val="FFC000"/>
              </a:solidFill>
            </a:endParaRPr>
          </a:p>
          <a:p>
            <a:pPr lvl="1" indent="0">
              <a:buFontTx/>
              <a:buNone/>
            </a:pPr>
            <a:endParaRPr lang="en-GB" sz="2000" i="1" smtClean="0">
              <a:solidFill>
                <a:srgbClr val="FFC000"/>
              </a:solidFill>
            </a:endParaRPr>
          </a:p>
          <a:p>
            <a:pPr lvl="1" indent="0">
              <a:buFontTx/>
              <a:buNone/>
            </a:pPr>
            <a:endParaRPr lang="en-GB" sz="2000" i="1" smtClean="0">
              <a:solidFill>
                <a:srgbClr val="FFC000"/>
              </a:solidFill>
            </a:endParaRPr>
          </a:p>
          <a:p>
            <a:endParaRPr lang="en-GB" smtClean="0">
              <a:solidFill>
                <a:schemeClr val="tx1"/>
              </a:solidFill>
            </a:endParaRPr>
          </a:p>
          <a:p>
            <a:endParaRPr lang="en-GB" smtClean="0">
              <a:solidFill>
                <a:schemeClr val="tx1"/>
              </a:solidFill>
            </a:endParaRPr>
          </a:p>
        </p:txBody>
      </p:sp>
      <p:sp>
        <p:nvSpPr>
          <p:cNvPr id="4" name="Rounded Rectangular Callout 3"/>
          <p:cNvSpPr/>
          <p:nvPr/>
        </p:nvSpPr>
        <p:spPr>
          <a:xfrm>
            <a:off x="684213" y="2997200"/>
            <a:ext cx="7991475" cy="1295400"/>
          </a:xfrm>
          <a:prstGeom prst="wedgeRoundRectCallout">
            <a:avLst>
              <a:gd name="adj1" fmla="val -36311"/>
              <a:gd name="adj2" fmla="val 6748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GB" sz="2000" i="1" dirty="0">
                <a:solidFill>
                  <a:schemeClr val="accent2"/>
                </a:solidFill>
              </a:rPr>
              <a:t>“Black people felt that agencies did not understand what they were about, a fear of being rejected and not wanting to (approach) local authorities because of a potential stigma and a lack of understanding.” (Service Manager) </a:t>
            </a:r>
          </a:p>
        </p:txBody>
      </p:sp>
      <p:sp>
        <p:nvSpPr>
          <p:cNvPr id="5" name="Rounded Rectangular Callout 4"/>
          <p:cNvSpPr/>
          <p:nvPr/>
        </p:nvSpPr>
        <p:spPr>
          <a:xfrm>
            <a:off x="827088" y="4797425"/>
            <a:ext cx="7777162" cy="1439863"/>
          </a:xfrm>
          <a:prstGeom prst="wedgeRoundRectCallout">
            <a:avLst>
              <a:gd name="adj1" fmla="val -41618"/>
              <a:gd name="adj2" fmla="val 8117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GB" sz="2000" i="1" dirty="0">
                <a:solidFill>
                  <a:schemeClr val="tx1"/>
                </a:solidFill>
              </a:rPr>
              <a:t>“Everybody here came to this project because they’ve got a passion to work with black families you know to place black children with black families.” (Project Staff) </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430213" y="476250"/>
            <a:ext cx="8713787" cy="5400675"/>
          </a:xfrm>
        </p:spPr>
        <p:txBody>
          <a:bodyPr/>
          <a:lstStyle/>
          <a:p>
            <a:pPr>
              <a:defRPr/>
            </a:pPr>
            <a:r>
              <a:rPr lang="en-GB" dirty="0" smtClean="0">
                <a:solidFill>
                  <a:schemeClr val="tx1"/>
                </a:solidFill>
              </a:rPr>
              <a:t>Met ethnic &amp; cultural needs of potential adopters</a:t>
            </a:r>
          </a:p>
          <a:p>
            <a:pPr>
              <a:defRPr/>
            </a:pPr>
            <a:r>
              <a:rPr lang="en-GB" dirty="0" smtClean="0">
                <a:solidFill>
                  <a:schemeClr val="tx1"/>
                </a:solidFill>
              </a:rPr>
              <a:t>Specialist service endorsed by adopters:</a:t>
            </a:r>
          </a:p>
          <a:p>
            <a:pPr lvl="1" indent="0">
              <a:buFontTx/>
              <a:buNone/>
              <a:defRPr/>
            </a:pPr>
            <a:endParaRPr lang="en-GB" i="1" dirty="0" smtClean="0">
              <a:solidFill>
                <a:srgbClr val="0070C0"/>
              </a:solidFill>
            </a:endParaRPr>
          </a:p>
          <a:p>
            <a:pPr indent="0">
              <a:buFontTx/>
              <a:buNone/>
              <a:defRPr/>
            </a:pPr>
            <a:endParaRPr lang="en-GB" i="1" dirty="0" smtClean="0">
              <a:solidFill>
                <a:schemeClr val="tx1"/>
              </a:solidFill>
            </a:endParaRPr>
          </a:p>
          <a:p>
            <a:pPr indent="0">
              <a:buFontTx/>
              <a:buNone/>
              <a:defRPr/>
            </a:pPr>
            <a:r>
              <a:rPr lang="en-GB" sz="2800" i="1" dirty="0" smtClean="0">
                <a:solidFill>
                  <a:schemeClr val="tx1"/>
                </a:solidFill>
              </a:rPr>
              <a:t> </a:t>
            </a:r>
          </a:p>
          <a:p>
            <a:pPr>
              <a:defRPr/>
            </a:pPr>
            <a:endParaRPr lang="en-GB" i="1" dirty="0" smtClean="0">
              <a:solidFill>
                <a:schemeClr val="tx1"/>
              </a:solidFill>
            </a:endParaRPr>
          </a:p>
          <a:p>
            <a:pPr>
              <a:defRPr/>
            </a:pPr>
            <a:endParaRPr lang="en-GB" i="1" dirty="0" smtClean="0">
              <a:solidFill>
                <a:schemeClr val="tx1"/>
              </a:solidFill>
            </a:endParaRPr>
          </a:p>
          <a:p>
            <a:pPr>
              <a:defRPr/>
            </a:pPr>
            <a:endParaRPr lang="en-GB" dirty="0" smtClean="0"/>
          </a:p>
        </p:txBody>
      </p:sp>
      <p:sp>
        <p:nvSpPr>
          <p:cNvPr id="3" name="Oval Callout 2"/>
          <p:cNvSpPr/>
          <p:nvPr/>
        </p:nvSpPr>
        <p:spPr>
          <a:xfrm>
            <a:off x="468313" y="2492375"/>
            <a:ext cx="8280400" cy="3743325"/>
          </a:xfrm>
          <a:prstGeom prst="wedgeEllipseCallout">
            <a:avLst>
              <a:gd name="adj1" fmla="val -47622"/>
              <a:gd name="adj2" fmla="val 562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GB" sz="2800" i="1" dirty="0">
                <a:solidFill>
                  <a:srgbClr val="7030A0"/>
                </a:solidFill>
              </a:rPr>
              <a:t>“The fact we had a black social worker I feel that was…</a:t>
            </a:r>
          </a:p>
          <a:p>
            <a:pPr lvl="1">
              <a:defRPr/>
            </a:pPr>
            <a:r>
              <a:rPr lang="en-GB" sz="2800" i="1" dirty="0">
                <a:solidFill>
                  <a:srgbClr val="7030A0"/>
                </a:solidFill>
              </a:rPr>
              <a:t>especially when you’ve got to lay your whole life bare and your life experiences for somebody else who is black they will understand…” (Adopter)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0" y="260350"/>
            <a:ext cx="8702675" cy="1143000"/>
          </a:xfrm>
        </p:spPr>
        <p:txBody>
          <a:bodyPr/>
          <a:lstStyle/>
          <a:p>
            <a:r>
              <a:rPr lang="en-GB" smtClean="0">
                <a:solidFill>
                  <a:schemeClr val="tx1"/>
                </a:solidFill>
              </a:rPr>
              <a:t>Recruitment and Assessment </a:t>
            </a:r>
          </a:p>
        </p:txBody>
      </p:sp>
      <p:sp>
        <p:nvSpPr>
          <p:cNvPr id="27651" name="Content Placeholder 2"/>
          <p:cNvSpPr>
            <a:spLocks noGrp="1"/>
          </p:cNvSpPr>
          <p:nvPr>
            <p:ph idx="1"/>
          </p:nvPr>
        </p:nvSpPr>
        <p:spPr>
          <a:xfrm>
            <a:off x="107950" y="1557338"/>
            <a:ext cx="8713788" cy="4525962"/>
          </a:xfrm>
        </p:spPr>
        <p:txBody>
          <a:bodyPr/>
          <a:lstStyle/>
          <a:p>
            <a:endParaRPr lang="en-GB" sz="2800" smtClean="0">
              <a:solidFill>
                <a:schemeClr val="tx1"/>
              </a:solidFill>
            </a:endParaRPr>
          </a:p>
          <a:p>
            <a:r>
              <a:rPr lang="en-GB" sz="2800" smtClean="0">
                <a:solidFill>
                  <a:schemeClr val="tx1"/>
                </a:solidFill>
              </a:rPr>
              <a:t>Similar process for both</a:t>
            </a:r>
          </a:p>
          <a:p>
            <a:r>
              <a:rPr lang="en-GB" sz="2800" smtClean="0">
                <a:solidFill>
                  <a:schemeClr val="tx1"/>
                </a:solidFill>
              </a:rPr>
              <a:t>Specialists recruited 4 x more BME adopters</a:t>
            </a:r>
          </a:p>
          <a:p>
            <a:r>
              <a:rPr lang="en-GB" sz="2800" smtClean="0">
                <a:solidFill>
                  <a:schemeClr val="tx1"/>
                </a:solidFill>
              </a:rPr>
              <a:t>Key success factors </a:t>
            </a:r>
          </a:p>
          <a:p>
            <a:pPr lvl="1"/>
            <a:r>
              <a:rPr lang="en-GB" sz="2400" smtClean="0">
                <a:solidFill>
                  <a:schemeClr val="tx1"/>
                </a:solidFill>
              </a:rPr>
              <a:t>Marketing worker, BME staff group – </a:t>
            </a:r>
            <a:r>
              <a:rPr lang="en-GB" sz="2400" i="1" smtClean="0">
                <a:solidFill>
                  <a:schemeClr val="tx1"/>
                </a:solidFill>
              </a:rPr>
              <a:t>“…brings a lot of added value in terms of understanding and offering support” </a:t>
            </a:r>
            <a:r>
              <a:rPr lang="en-GB" sz="2400" smtClean="0">
                <a:solidFill>
                  <a:schemeClr val="tx1"/>
                </a:solidFill>
              </a:rPr>
              <a:t>(Manager, specialist service)  </a:t>
            </a:r>
          </a:p>
          <a:p>
            <a:pPr lvl="1"/>
            <a:r>
              <a:rPr lang="en-GB" sz="2400" smtClean="0">
                <a:solidFill>
                  <a:schemeClr val="tx1"/>
                </a:solidFill>
              </a:rPr>
              <a:t>Prompt initial response </a:t>
            </a:r>
          </a:p>
          <a:p>
            <a:pPr lvl="1"/>
            <a:r>
              <a:rPr lang="en-GB" sz="2400" smtClean="0">
                <a:solidFill>
                  <a:schemeClr val="tx1"/>
                </a:solidFill>
              </a:rPr>
              <a:t>Supportive</a:t>
            </a:r>
          </a:p>
          <a:p>
            <a:endParaRPr lang="en-GB" sz="2800" smtClean="0">
              <a:solidFill>
                <a:schemeClr val="tx1"/>
              </a:solidFill>
            </a:endParaRPr>
          </a:p>
          <a:p>
            <a:endParaRPr lang="en-GB" sz="2400" smtClean="0">
              <a:solidFill>
                <a:schemeClr val="tx1"/>
              </a:solidFill>
            </a:endParaRPr>
          </a:p>
          <a:p>
            <a:endParaRPr lang="en-GB" sz="280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mtClean="0">
                <a:solidFill>
                  <a:schemeClr val="tx1"/>
                </a:solidFill>
              </a:rPr>
              <a:t>Placements by Specialist &amp; Control Services</a:t>
            </a:r>
          </a:p>
        </p:txBody>
      </p:sp>
      <p:graphicFrame>
        <p:nvGraphicFramePr>
          <p:cNvPr id="28675" name="Content Placeholder 3"/>
          <p:cNvGraphicFramePr>
            <a:graphicFrameLocks noGrp="1"/>
          </p:cNvGraphicFramePr>
          <p:nvPr>
            <p:ph idx="1"/>
          </p:nvPr>
        </p:nvGraphicFramePr>
        <p:xfrm>
          <a:off x="57150" y="1549400"/>
          <a:ext cx="8958263" cy="5099050"/>
        </p:xfrm>
        <a:graphic>
          <a:graphicData uri="http://schemas.openxmlformats.org/presentationml/2006/ole">
            <mc:AlternateContent xmlns:mc="http://schemas.openxmlformats.org/markup-compatibility/2006">
              <mc:Choice xmlns:v="urn:schemas-microsoft-com:vml" Requires="v">
                <p:oleObj spid="_x0000_s28683" r:id="rId4" imgW="8961897" imgH="5102794" progId="Excel.Chart.8">
                  <p:embed/>
                </p:oleObj>
              </mc:Choice>
              <mc:Fallback>
                <p:oleObj r:id="rId4" imgW="8961897" imgH="510279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1549400"/>
                        <a:ext cx="8958263" cy="50990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solidFill>
                  <a:schemeClr val="tx1"/>
                </a:solidFill>
              </a:rPr>
              <a:t>Comparison of Adopters</a:t>
            </a:r>
          </a:p>
        </p:txBody>
      </p:sp>
      <p:sp>
        <p:nvSpPr>
          <p:cNvPr id="29699" name="Content Placeholder 2"/>
          <p:cNvSpPr>
            <a:spLocks noGrp="1"/>
          </p:cNvSpPr>
          <p:nvPr>
            <p:ph idx="1"/>
          </p:nvPr>
        </p:nvSpPr>
        <p:spPr>
          <a:xfrm>
            <a:off x="250825" y="1412875"/>
            <a:ext cx="8713788" cy="4525963"/>
          </a:xfrm>
        </p:spPr>
        <p:txBody>
          <a:bodyPr/>
          <a:lstStyle/>
          <a:p>
            <a:endParaRPr lang="en-GB" smtClean="0">
              <a:solidFill>
                <a:schemeClr val="tx1"/>
              </a:solidFill>
            </a:endParaRPr>
          </a:p>
          <a:p>
            <a:r>
              <a:rPr lang="en-GB" smtClean="0">
                <a:solidFill>
                  <a:schemeClr val="tx1"/>
                </a:solidFill>
              </a:rPr>
              <a:t>Adoptive families recruited – 78 &amp; 17</a:t>
            </a:r>
          </a:p>
          <a:p>
            <a:r>
              <a:rPr lang="en-GB" smtClean="0">
                <a:solidFill>
                  <a:schemeClr val="tx1"/>
                </a:solidFill>
              </a:rPr>
              <a:t>Dual heritage relationships - 50% &amp; 65%</a:t>
            </a:r>
          </a:p>
          <a:p>
            <a:r>
              <a:rPr lang="en-GB" smtClean="0">
                <a:solidFill>
                  <a:schemeClr val="tx1"/>
                </a:solidFill>
              </a:rPr>
              <a:t>Same ethnicity couples - 29% &amp; 17% </a:t>
            </a:r>
          </a:p>
          <a:p>
            <a:r>
              <a:rPr lang="en-GB" smtClean="0">
                <a:solidFill>
                  <a:schemeClr val="tx1"/>
                </a:solidFill>
              </a:rPr>
              <a:t>Single parents - 21% &amp; 18%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GB" smtClean="0">
                <a:solidFill>
                  <a:schemeClr val="tx1"/>
                </a:solidFill>
              </a:rPr>
              <a:t>Ethnicity of Adopters</a:t>
            </a:r>
          </a:p>
        </p:txBody>
      </p:sp>
      <p:graphicFrame>
        <p:nvGraphicFramePr>
          <p:cNvPr id="3" name="Content Placeholder 3"/>
          <p:cNvGraphicFramePr>
            <a:graphicFrameLocks noGrp="1"/>
          </p:cNvGraphicFramePr>
          <p:nvPr>
            <p:ph sz="half" idx="2"/>
            <p:extLst>
              <p:ext uri="{D42A27DB-BD31-4B8C-83A1-F6EECF244321}">
                <p14:modId xmlns:p14="http://schemas.microsoft.com/office/powerpoint/2010/main" val="2622883860"/>
              </p:ext>
            </p:extLst>
          </p:nvPr>
        </p:nvGraphicFramePr>
        <p:xfrm>
          <a:off x="457200" y="1556792"/>
          <a:ext cx="3970784" cy="50408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ontent Placeholder 8"/>
          <p:cNvGraphicFramePr>
            <a:graphicFrameLocks noGrp="1"/>
          </p:cNvGraphicFramePr>
          <p:nvPr>
            <p:ph sz="quarter" idx="4"/>
            <p:extLst>
              <p:ext uri="{D42A27DB-BD31-4B8C-83A1-F6EECF244321}">
                <p14:modId xmlns:p14="http://schemas.microsoft.com/office/powerpoint/2010/main" val="3447465508"/>
              </p:ext>
            </p:extLst>
          </p:nvPr>
        </p:nvGraphicFramePr>
        <p:xfrm>
          <a:off x="4932040" y="1484784"/>
          <a:ext cx="4010918"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Callout 4"/>
          <p:cNvSpPr/>
          <p:nvPr/>
        </p:nvSpPr>
        <p:spPr>
          <a:xfrm>
            <a:off x="346075" y="476250"/>
            <a:ext cx="8640763" cy="5905500"/>
          </a:xfrm>
          <a:prstGeom prst="wedgeEllipseCallout">
            <a:avLst>
              <a:gd name="adj1" fmla="val -50624"/>
              <a:gd name="adj2" fmla="val 429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i="1" dirty="0">
              <a:solidFill>
                <a:srgbClr val="7030A0"/>
              </a:solidFill>
            </a:endParaRPr>
          </a:p>
          <a:p>
            <a:pPr>
              <a:defRPr/>
            </a:pPr>
            <a:r>
              <a:rPr lang="en-GB" sz="2400" i="1" dirty="0">
                <a:solidFill>
                  <a:srgbClr val="7030A0"/>
                </a:solidFill>
              </a:rPr>
              <a:t>“They literally swept us off our feet and sort of took care of us because it is a really hard phone call to make when you’re phoning up a London Borough and you’re saying you know ‘we’re interested in adoption, what do I do?’  Its down to the other person to tell us what to do and they (ABF) did look after us... and that’s why we stuck with them because we felt from day one they built up that relationship with us and showed us that they actually cared about what they were doing and what we were doing.” </a:t>
            </a:r>
          </a:p>
          <a:p>
            <a:pPr algn="ctr">
              <a:defRPr/>
            </a:pPr>
            <a:r>
              <a:rPr lang="en-GB" sz="2400" i="1" dirty="0">
                <a:solidFill>
                  <a:srgbClr val="7030A0"/>
                </a:solidFill>
              </a:rPr>
              <a:t>(</a:t>
            </a:r>
            <a:r>
              <a:rPr lang="en-GB" sz="2400" dirty="0">
                <a:solidFill>
                  <a:srgbClr val="7030A0"/>
                </a:solidFill>
              </a:rPr>
              <a:t>Adopter)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solidFill>
                  <a:schemeClr val="tx1"/>
                </a:solidFill>
              </a:rPr>
              <a:t>The Team</a:t>
            </a:r>
          </a:p>
        </p:txBody>
      </p:sp>
      <p:sp>
        <p:nvSpPr>
          <p:cNvPr id="14339" name="Content Placeholder 1"/>
          <p:cNvSpPr>
            <a:spLocks noGrp="1"/>
          </p:cNvSpPr>
          <p:nvPr>
            <p:ph sz="half" idx="1"/>
          </p:nvPr>
        </p:nvSpPr>
        <p:spPr/>
        <p:txBody>
          <a:bodyPr/>
          <a:lstStyle/>
          <a:p>
            <a:pPr marL="0" indent="0">
              <a:buFontTx/>
              <a:buNone/>
            </a:pPr>
            <a:r>
              <a:rPr lang="en-GB" smtClean="0">
                <a:solidFill>
                  <a:schemeClr val="tx1"/>
                </a:solidFill>
              </a:rPr>
              <a:t>Dr John Wainwright</a:t>
            </a:r>
          </a:p>
        </p:txBody>
      </p:sp>
      <p:pic>
        <p:nvPicPr>
          <p:cNvPr id="14340" name="Picture 4" descr="C:\Users\jridley1\AppData\Local\Microsoft\Windows\Temporary Internet Files\Content.Outlook\YTIW9KID\John W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08274"/>
            <a:ext cx="3600078" cy="34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83125" y="1600200"/>
            <a:ext cx="4281488" cy="4708525"/>
          </a:xfrm>
        </p:spPr>
        <p:txBody>
          <a:bodyPr/>
          <a:lstStyle/>
          <a:p>
            <a:pPr>
              <a:defRPr/>
            </a:pPr>
            <a:endParaRPr lang="en-GB" dirty="0" smtClean="0">
              <a:solidFill>
                <a:schemeClr val="tx1"/>
              </a:solidFill>
            </a:endParaRPr>
          </a:p>
          <a:p>
            <a:pPr>
              <a:defRPr/>
            </a:pPr>
            <a:endParaRPr lang="en-GB" dirty="0">
              <a:solidFill>
                <a:schemeClr val="tx1"/>
              </a:solidFill>
            </a:endParaRPr>
          </a:p>
          <a:p>
            <a:pPr>
              <a:defRPr/>
            </a:pPr>
            <a:endParaRPr lang="en-GB" dirty="0" smtClean="0">
              <a:solidFill>
                <a:schemeClr val="tx1"/>
              </a:solidFill>
            </a:endParaRPr>
          </a:p>
          <a:p>
            <a:pPr>
              <a:defRPr/>
            </a:pPr>
            <a:endParaRPr lang="en-GB" dirty="0">
              <a:solidFill>
                <a:schemeClr val="tx1"/>
              </a:solidFill>
            </a:endParaRPr>
          </a:p>
          <a:p>
            <a:pPr>
              <a:defRPr/>
            </a:pPr>
            <a:endParaRPr lang="en-GB" dirty="0" smtClean="0">
              <a:solidFill>
                <a:schemeClr val="tx1"/>
              </a:solidFill>
            </a:endParaRPr>
          </a:p>
          <a:p>
            <a:pPr>
              <a:defRPr/>
            </a:pPr>
            <a:endParaRPr lang="en-GB" dirty="0">
              <a:solidFill>
                <a:schemeClr val="tx1"/>
              </a:solidFill>
            </a:endParaRPr>
          </a:p>
          <a:p>
            <a:pPr>
              <a:defRPr/>
            </a:pPr>
            <a:endParaRPr lang="en-GB" dirty="0" smtClean="0">
              <a:solidFill>
                <a:schemeClr val="tx1"/>
              </a:solidFill>
            </a:endParaRPr>
          </a:p>
          <a:p>
            <a:pPr>
              <a:defRPr/>
            </a:pPr>
            <a:endParaRPr lang="en-GB" dirty="0">
              <a:solidFill>
                <a:schemeClr val="tx1"/>
              </a:solidFill>
            </a:endParaRPr>
          </a:p>
          <a:p>
            <a:pPr marL="0" indent="0">
              <a:buFontTx/>
              <a:buNone/>
              <a:defRPr/>
            </a:pPr>
            <a:r>
              <a:rPr lang="en-GB" dirty="0" smtClean="0">
                <a:solidFill>
                  <a:schemeClr val="tx1"/>
                </a:solidFill>
              </a:rPr>
              <a:t>Dr Julie Ridley </a:t>
            </a:r>
            <a:endParaRPr lang="en-GB" dirty="0">
              <a:solidFill>
                <a:schemeClr val="tx1"/>
              </a:solidFill>
            </a:endParaRPr>
          </a:p>
        </p:txBody>
      </p:sp>
      <p:pic>
        <p:nvPicPr>
          <p:cNvPr id="14342" name="Picture 6" descr="C:\Users\jridley1\AppData\Local\Microsoft\Windows\Temporary Internet Files\Content.Outlook\YTIW9KID\ju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268413"/>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C:\Users\jridley1\AppData\Local\Microsoft\Windows\Temporary Internet Files\Content.Outlook\YTIW9KID\jul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3573463"/>
            <a:ext cx="25923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476672"/>
            <a:ext cx="8229600" cy="1143000"/>
          </a:xfrm>
        </p:spPr>
        <p:txBody>
          <a:bodyPr/>
          <a:lstStyle/>
          <a:p>
            <a:r>
              <a:rPr lang="en-GB" dirty="0" smtClean="0">
                <a:solidFill>
                  <a:schemeClr val="tx1"/>
                </a:solidFill>
              </a:rPr>
              <a:t>Ethnicity of Children Placed</a:t>
            </a:r>
          </a:p>
        </p:txBody>
      </p:sp>
      <p:graphicFrame>
        <p:nvGraphicFramePr>
          <p:cNvPr id="2" name="Content Placeholder 6"/>
          <p:cNvGraphicFramePr>
            <a:graphicFrameLocks noGrp="1"/>
          </p:cNvGraphicFramePr>
          <p:nvPr>
            <p:ph sz="half" idx="2"/>
            <p:extLst>
              <p:ext uri="{D42A27DB-BD31-4B8C-83A1-F6EECF244321}">
                <p14:modId xmlns:p14="http://schemas.microsoft.com/office/powerpoint/2010/main" val="380431343"/>
              </p:ext>
            </p:extLst>
          </p:nvPr>
        </p:nvGraphicFramePr>
        <p:xfrm>
          <a:off x="179512" y="1556792"/>
          <a:ext cx="4256212" cy="5184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7"/>
          <p:cNvGraphicFramePr>
            <a:graphicFrameLocks noGrp="1"/>
          </p:cNvGraphicFramePr>
          <p:nvPr>
            <p:ph sz="quarter" idx="4"/>
            <p:extLst>
              <p:ext uri="{D42A27DB-BD31-4B8C-83A1-F6EECF244321}">
                <p14:modId xmlns:p14="http://schemas.microsoft.com/office/powerpoint/2010/main" val="618104990"/>
              </p:ext>
            </p:extLst>
          </p:nvPr>
        </p:nvGraphicFramePr>
        <p:xfrm>
          <a:off x="5004048" y="1556792"/>
          <a:ext cx="3960440" cy="5184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261938" y="274638"/>
            <a:ext cx="8702675" cy="850900"/>
          </a:xfrm>
        </p:spPr>
        <p:txBody>
          <a:bodyPr/>
          <a:lstStyle/>
          <a:p>
            <a:r>
              <a:rPr lang="en-GB" dirty="0" smtClean="0">
                <a:solidFill>
                  <a:schemeClr val="tx1"/>
                </a:solidFill>
              </a:rPr>
              <a:t>Ethnic Matching</a:t>
            </a:r>
          </a:p>
        </p:txBody>
      </p:sp>
      <p:sp>
        <p:nvSpPr>
          <p:cNvPr id="19459" name="Content Placeholder 2"/>
          <p:cNvSpPr>
            <a:spLocks noGrp="1"/>
          </p:cNvSpPr>
          <p:nvPr>
            <p:ph idx="1"/>
          </p:nvPr>
        </p:nvSpPr>
        <p:spPr>
          <a:xfrm>
            <a:off x="250825" y="1268412"/>
            <a:ext cx="8713788" cy="5256931"/>
          </a:xfrm>
        </p:spPr>
        <p:txBody>
          <a:bodyPr/>
          <a:lstStyle/>
          <a:p>
            <a:pPr>
              <a:defRPr/>
            </a:pPr>
            <a:r>
              <a:rPr lang="en-GB" sz="2800" dirty="0" smtClean="0">
                <a:solidFill>
                  <a:schemeClr val="tx1"/>
                </a:solidFill>
              </a:rPr>
              <a:t>Generic adoption criteria (Dance et al, 2010)</a:t>
            </a:r>
          </a:p>
          <a:p>
            <a:pPr>
              <a:defRPr/>
            </a:pPr>
            <a:r>
              <a:rPr lang="en-GB" sz="2800" dirty="0" smtClean="0">
                <a:solidFill>
                  <a:schemeClr val="tx1"/>
                </a:solidFill>
              </a:rPr>
              <a:t>Need for physical resemblance </a:t>
            </a:r>
            <a:endParaRPr lang="en-GB" sz="2800" b="1" dirty="0" smtClean="0">
              <a:solidFill>
                <a:schemeClr val="tx1"/>
              </a:solidFill>
            </a:endParaRPr>
          </a:p>
          <a:p>
            <a:pPr>
              <a:defRPr/>
            </a:pPr>
            <a:r>
              <a:rPr lang="en-GB" sz="2800" dirty="0" smtClean="0">
                <a:solidFill>
                  <a:schemeClr val="tx1"/>
                </a:solidFill>
              </a:rPr>
              <a:t>51% ethnic matches were close or good ‘fit’ </a:t>
            </a:r>
          </a:p>
          <a:p>
            <a:r>
              <a:rPr lang="en-GB" sz="2800" dirty="0" smtClean="0">
                <a:solidFill>
                  <a:schemeClr val="tx1"/>
                </a:solidFill>
              </a:rPr>
              <a:t>Two main types:</a:t>
            </a:r>
          </a:p>
          <a:p>
            <a:pPr lvl="1"/>
            <a:r>
              <a:rPr lang="en-GB" i="1" dirty="0" smtClean="0">
                <a:solidFill>
                  <a:srgbClr val="0070C0"/>
                </a:solidFill>
              </a:rPr>
              <a:t>General </a:t>
            </a:r>
            <a:r>
              <a:rPr lang="en-GB" dirty="0" smtClean="0">
                <a:solidFill>
                  <a:srgbClr val="0070C0"/>
                </a:solidFill>
              </a:rPr>
              <a:t>based on physical resemblance and broad categories</a:t>
            </a:r>
          </a:p>
          <a:p>
            <a:pPr lvl="1"/>
            <a:r>
              <a:rPr lang="en-GB" i="1" dirty="0" smtClean="0">
                <a:solidFill>
                  <a:srgbClr val="0070C0"/>
                </a:solidFill>
              </a:rPr>
              <a:t>Specific </a:t>
            </a:r>
            <a:r>
              <a:rPr lang="en-GB" dirty="0" smtClean="0">
                <a:solidFill>
                  <a:srgbClr val="0070C0"/>
                </a:solidFill>
              </a:rPr>
              <a:t>based on region, culture and religion</a:t>
            </a:r>
          </a:p>
          <a:p>
            <a:r>
              <a:rPr lang="en-GB" sz="2800" dirty="0" smtClean="0">
                <a:solidFill>
                  <a:schemeClr val="tx1"/>
                </a:solidFill>
              </a:rPr>
              <a:t>Dual heritage - complex, conceptual, practice issues</a:t>
            </a:r>
          </a:p>
          <a:p>
            <a:r>
              <a:rPr lang="en-GB" sz="2800" dirty="0" smtClean="0">
                <a:solidFill>
                  <a:schemeClr val="tx1"/>
                </a:solidFill>
              </a:rPr>
              <a:t>Importance of flexibility and pragmatism </a:t>
            </a:r>
          </a:p>
          <a:p>
            <a:pPr indent="0">
              <a:buFontTx/>
              <a:buNone/>
              <a:defRPr/>
            </a:pPr>
            <a:endParaRPr lang="en-GB" sz="3600" dirty="0" smtClean="0">
              <a:solidFill>
                <a:schemeClr val="tx1"/>
              </a:solidFill>
            </a:endParaRPr>
          </a:p>
          <a:p>
            <a:pPr>
              <a:defRPr/>
            </a:pP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Examples of Matches</a:t>
            </a:r>
            <a:endParaRPr lang="en-GB" dirty="0">
              <a:solidFill>
                <a:schemeClr val="tx1"/>
              </a:solidFill>
            </a:endParaRPr>
          </a:p>
        </p:txBody>
      </p:sp>
      <p:sp>
        <p:nvSpPr>
          <p:cNvPr id="3" name="Content Placeholder 2"/>
          <p:cNvSpPr>
            <a:spLocks noGrp="1"/>
          </p:cNvSpPr>
          <p:nvPr>
            <p:ph idx="1"/>
          </p:nvPr>
        </p:nvSpPr>
        <p:spPr>
          <a:xfrm>
            <a:off x="250825" y="1340768"/>
            <a:ext cx="8713788" cy="5256584"/>
          </a:xfrm>
        </p:spPr>
        <p:txBody>
          <a:bodyPr/>
          <a:lstStyle/>
          <a:p>
            <a:pPr marL="0" indent="0">
              <a:buNone/>
            </a:pPr>
            <a:r>
              <a:rPr lang="en-GB" dirty="0" smtClean="0">
                <a:solidFill>
                  <a:schemeClr val="tx1"/>
                </a:solidFill>
              </a:rPr>
              <a:t>Ethnic fit</a:t>
            </a:r>
          </a:p>
          <a:p>
            <a:pPr lvl="1"/>
            <a:r>
              <a:rPr lang="en-GB" dirty="0" smtClean="0">
                <a:solidFill>
                  <a:schemeClr val="accent2">
                    <a:lumMod val="75000"/>
                  </a:schemeClr>
                </a:solidFill>
              </a:rPr>
              <a:t>Greek child, Greek adopters</a:t>
            </a:r>
          </a:p>
          <a:p>
            <a:pPr lvl="1"/>
            <a:r>
              <a:rPr lang="en-GB" dirty="0" smtClean="0">
                <a:solidFill>
                  <a:schemeClr val="accent2">
                    <a:lumMod val="75000"/>
                  </a:schemeClr>
                </a:solidFill>
              </a:rPr>
              <a:t>Black Caribbean child, black Caribbean adopters</a:t>
            </a:r>
          </a:p>
          <a:p>
            <a:pPr marL="0" indent="0">
              <a:buNone/>
            </a:pPr>
            <a:r>
              <a:rPr lang="en-GB" dirty="0" smtClean="0">
                <a:solidFill>
                  <a:schemeClr val="tx1"/>
                </a:solidFill>
              </a:rPr>
              <a:t>Partial fit</a:t>
            </a:r>
          </a:p>
          <a:p>
            <a:pPr lvl="1"/>
            <a:r>
              <a:rPr lang="en-GB" dirty="0" smtClean="0">
                <a:solidFill>
                  <a:schemeClr val="accent2">
                    <a:lumMod val="75000"/>
                  </a:schemeClr>
                </a:solidFill>
              </a:rPr>
              <a:t>White British/Caribbean child, Spanish/Nigerian &amp; black Caribbean adopters</a:t>
            </a:r>
          </a:p>
          <a:p>
            <a:pPr marL="0" indent="0">
              <a:buNone/>
            </a:pPr>
            <a:r>
              <a:rPr lang="en-GB" dirty="0" smtClean="0">
                <a:solidFill>
                  <a:schemeClr val="tx1"/>
                </a:solidFill>
              </a:rPr>
              <a:t>No ethnic fit</a:t>
            </a:r>
          </a:p>
          <a:p>
            <a:pPr lvl="1"/>
            <a:r>
              <a:rPr lang="en-GB" dirty="0" smtClean="0">
                <a:solidFill>
                  <a:schemeClr val="accent2">
                    <a:lumMod val="75000"/>
                  </a:schemeClr>
                </a:solidFill>
              </a:rPr>
              <a:t>Chinese child, white Irish/Malaysian adopters</a:t>
            </a:r>
          </a:p>
          <a:p>
            <a:pPr lvl="1"/>
            <a:r>
              <a:rPr lang="en-GB" dirty="0" smtClean="0">
                <a:solidFill>
                  <a:schemeClr val="accent2">
                    <a:lumMod val="75000"/>
                  </a:schemeClr>
                </a:solidFill>
              </a:rPr>
              <a:t>White Hungarian/Arabic child, white British/Asian British adopters</a:t>
            </a:r>
          </a:p>
          <a:p>
            <a:pPr marL="0" indent="0">
              <a:buNone/>
            </a:pPr>
            <a:endParaRPr lang="en-GB" dirty="0">
              <a:solidFill>
                <a:schemeClr val="tx1"/>
              </a:solidFill>
            </a:endParaRPr>
          </a:p>
        </p:txBody>
      </p:sp>
    </p:spTree>
    <p:extLst>
      <p:ext uri="{BB962C8B-B14F-4D97-AF65-F5344CB8AC3E}">
        <p14:creationId xmlns:p14="http://schemas.microsoft.com/office/powerpoint/2010/main" val="300310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Callout 2"/>
          <p:cNvSpPr/>
          <p:nvPr/>
        </p:nvSpPr>
        <p:spPr>
          <a:xfrm>
            <a:off x="323850" y="260350"/>
            <a:ext cx="8135938" cy="6048375"/>
          </a:xfrm>
          <a:prstGeom prst="wedgeEllipseCallout">
            <a:avLst>
              <a:gd name="adj1" fmla="val -51656"/>
              <a:gd name="adj2" fmla="val 454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i="1" dirty="0">
                <a:solidFill>
                  <a:srgbClr val="7030A0"/>
                </a:solidFill>
              </a:rPr>
              <a:t>“They allow the boundaries to leak much in terms of identities and ethnicities than I know the local authorities.  My daughter is black African and I’m not, I’m black Caribbean and I know that would have been a difficulty. She is the right child for me, but that would have been a difficulty because on her form it said her birth mother wants a black African parent.  So that automatically would have crossed me out, but I found they actually allowed that fluidity.” (</a:t>
            </a:r>
            <a:r>
              <a:rPr lang="en-GB" sz="2400" dirty="0">
                <a:solidFill>
                  <a:srgbClr val="7030A0"/>
                </a:solidFill>
              </a:rPr>
              <a:t>Adopter)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430213" y="908050"/>
            <a:ext cx="8713787" cy="4525963"/>
          </a:xfrm>
        </p:spPr>
        <p:txBody>
          <a:bodyPr/>
          <a:lstStyle/>
          <a:p>
            <a:pPr indent="0">
              <a:buFontTx/>
              <a:buNone/>
              <a:defRPr/>
            </a:pPr>
            <a:endParaRPr lang="en-GB" dirty="0" smtClean="0">
              <a:solidFill>
                <a:srgbClr val="0070C0"/>
              </a:solidFill>
            </a:endParaRPr>
          </a:p>
          <a:p>
            <a:pPr>
              <a:defRPr/>
            </a:pPr>
            <a:endParaRPr lang="en-GB" dirty="0" smtClean="0"/>
          </a:p>
        </p:txBody>
      </p:sp>
      <p:sp>
        <p:nvSpPr>
          <p:cNvPr id="3" name="Rounded Rectangular Callout 2"/>
          <p:cNvSpPr/>
          <p:nvPr/>
        </p:nvSpPr>
        <p:spPr>
          <a:xfrm>
            <a:off x="395288" y="549275"/>
            <a:ext cx="8316912" cy="5518150"/>
          </a:xfrm>
          <a:prstGeom prst="wedgeRoundRectCallout">
            <a:avLst>
              <a:gd name="adj1" fmla="val -45917"/>
              <a:gd name="adj2" fmla="val 62008"/>
              <a:gd name="adj3" fmla="val 16667"/>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i="1" dirty="0">
                <a:solidFill>
                  <a:srgbClr val="0070C0"/>
                </a:solidFill>
              </a:rPr>
              <a:t>“We don’t have a great pool of Chinese adopters, but saying that I don’t think we’ve seen a lot of profiles of children.  . . . At the moment we have a restriction on Asian, or Asian and white, who are of Sikh or Hindu religion, simply because of the limited number of children available.  Although we have been able to place some,  we have some adopters who have waited a long time, whereas there seems to be a greater number of Pakistani or Muslim religion, so those families are not hard to match.”  (Service Manager)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mtClean="0">
                <a:solidFill>
                  <a:schemeClr val="tx1"/>
                </a:solidFill>
              </a:rPr>
              <a:t>Recommendations/Implications</a:t>
            </a:r>
          </a:p>
        </p:txBody>
      </p:sp>
      <p:sp>
        <p:nvSpPr>
          <p:cNvPr id="39939" name="Content Placeholder 2"/>
          <p:cNvSpPr>
            <a:spLocks noGrp="1"/>
          </p:cNvSpPr>
          <p:nvPr>
            <p:ph idx="1"/>
          </p:nvPr>
        </p:nvSpPr>
        <p:spPr>
          <a:xfrm>
            <a:off x="323850" y="1341438"/>
            <a:ext cx="8713788" cy="4525962"/>
          </a:xfrm>
        </p:spPr>
        <p:txBody>
          <a:bodyPr/>
          <a:lstStyle/>
          <a:p>
            <a:endParaRPr lang="en-GB" sz="2800" dirty="0" smtClean="0">
              <a:solidFill>
                <a:schemeClr val="tx1"/>
              </a:solidFill>
            </a:endParaRPr>
          </a:p>
          <a:p>
            <a:r>
              <a:rPr lang="en-GB" sz="2800" dirty="0" smtClean="0">
                <a:solidFill>
                  <a:schemeClr val="tx1"/>
                </a:solidFill>
              </a:rPr>
              <a:t>Specialist focus effective</a:t>
            </a:r>
          </a:p>
          <a:p>
            <a:r>
              <a:rPr lang="en-GB" sz="2800" dirty="0" smtClean="0">
                <a:solidFill>
                  <a:schemeClr val="tx1"/>
                </a:solidFill>
              </a:rPr>
              <a:t>Importance of staff diversity</a:t>
            </a:r>
          </a:p>
          <a:p>
            <a:r>
              <a:rPr lang="en-GB" sz="2800" dirty="0" smtClean="0">
                <a:solidFill>
                  <a:schemeClr val="tx1"/>
                </a:solidFill>
              </a:rPr>
              <a:t>Importance of analysing market need</a:t>
            </a:r>
          </a:p>
          <a:p>
            <a:r>
              <a:rPr lang="en-GB" sz="2800" dirty="0" smtClean="0">
                <a:solidFill>
                  <a:schemeClr val="tx1"/>
                </a:solidFill>
              </a:rPr>
              <a:t>Implications for theory, policy &amp; practice of changing nature of ethnicity</a:t>
            </a:r>
          </a:p>
          <a:p>
            <a:r>
              <a:rPr lang="en-GB" sz="2800" dirty="0" smtClean="0">
                <a:solidFill>
                  <a:schemeClr val="tx1"/>
                </a:solidFill>
              </a:rPr>
              <a:t>Gaps in research - outcomes for children</a:t>
            </a:r>
          </a:p>
          <a:p>
            <a:endParaRPr lang="en-GB"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61938" y="274638"/>
            <a:ext cx="8702675" cy="850900"/>
          </a:xfrm>
        </p:spPr>
        <p:txBody>
          <a:bodyPr/>
          <a:lstStyle/>
          <a:p>
            <a:r>
              <a:rPr lang="en-GB" dirty="0" smtClean="0">
                <a:solidFill>
                  <a:schemeClr val="tx1"/>
                </a:solidFill>
              </a:rPr>
              <a:t>References</a:t>
            </a:r>
          </a:p>
        </p:txBody>
      </p:sp>
      <p:sp>
        <p:nvSpPr>
          <p:cNvPr id="3" name="Content Placeholder 2"/>
          <p:cNvSpPr>
            <a:spLocks noGrp="1"/>
          </p:cNvSpPr>
          <p:nvPr>
            <p:ph idx="1"/>
          </p:nvPr>
        </p:nvSpPr>
        <p:spPr>
          <a:xfrm>
            <a:off x="250825" y="1124744"/>
            <a:ext cx="8713788" cy="5472906"/>
          </a:xfrm>
        </p:spPr>
        <p:txBody>
          <a:bodyPr/>
          <a:lstStyle/>
          <a:p>
            <a:pPr marL="0" indent="0">
              <a:spcAft>
                <a:spcPts val="600"/>
              </a:spcAft>
              <a:buFontTx/>
              <a:buNone/>
              <a:defRPr/>
            </a:pPr>
            <a:r>
              <a:rPr lang="en-GB" sz="1800" dirty="0">
                <a:solidFill>
                  <a:schemeClr val="tx1"/>
                </a:solidFill>
              </a:rPr>
              <a:t>Barn, R., 2000. ‘Race, Ethnicity and Transracial Adoption’, In A. </a:t>
            </a:r>
            <a:r>
              <a:rPr lang="en-GB" sz="1800" dirty="0" err="1">
                <a:solidFill>
                  <a:schemeClr val="tx1"/>
                </a:solidFill>
              </a:rPr>
              <a:t>Treacher</a:t>
            </a:r>
            <a:r>
              <a:rPr lang="en-GB" sz="1800" dirty="0">
                <a:solidFill>
                  <a:schemeClr val="tx1"/>
                </a:solidFill>
              </a:rPr>
              <a:t> and I. Katz, </a:t>
            </a:r>
            <a:r>
              <a:rPr lang="en-GB" sz="1800" i="1" dirty="0">
                <a:solidFill>
                  <a:schemeClr val="tx1"/>
                </a:solidFill>
              </a:rPr>
              <a:t>The Dynamics of Adoption: Social and Personal Perspectives.</a:t>
            </a:r>
            <a:r>
              <a:rPr lang="en-GB" sz="1800" dirty="0">
                <a:solidFill>
                  <a:schemeClr val="tx1"/>
                </a:solidFill>
              </a:rPr>
              <a:t> </a:t>
            </a:r>
            <a:r>
              <a:rPr lang="en-GB" sz="1800" dirty="0" err="1">
                <a:solidFill>
                  <a:schemeClr val="tx1"/>
                </a:solidFill>
              </a:rPr>
              <a:t>Ch</a:t>
            </a:r>
            <a:r>
              <a:rPr lang="en-GB" sz="1800" dirty="0">
                <a:solidFill>
                  <a:schemeClr val="tx1"/>
                </a:solidFill>
              </a:rPr>
              <a:t> 8. London: Jessica Knightly. </a:t>
            </a:r>
          </a:p>
          <a:p>
            <a:pPr marL="0" indent="0">
              <a:spcAft>
                <a:spcPts val="600"/>
              </a:spcAft>
              <a:buFontTx/>
              <a:buNone/>
              <a:defRPr/>
            </a:pPr>
            <a:r>
              <a:rPr lang="en-GB" sz="1800" dirty="0" smtClean="0">
                <a:solidFill>
                  <a:schemeClr val="tx1"/>
                </a:solidFill>
              </a:rPr>
              <a:t>Dance, C.; </a:t>
            </a:r>
            <a:r>
              <a:rPr lang="en-GB" sz="1800" dirty="0" err="1" smtClean="0">
                <a:solidFill>
                  <a:schemeClr val="tx1"/>
                </a:solidFill>
              </a:rPr>
              <a:t>Ouwejan</a:t>
            </a:r>
            <a:r>
              <a:rPr lang="en-GB" sz="1800" dirty="0" smtClean="0">
                <a:solidFill>
                  <a:schemeClr val="tx1"/>
                </a:solidFill>
              </a:rPr>
              <a:t>, D.; Beecham, J. and Farmer, E., 2010.  </a:t>
            </a:r>
            <a:r>
              <a:rPr lang="en-GB" sz="1800" i="1" dirty="0" smtClean="0">
                <a:solidFill>
                  <a:schemeClr val="tx1"/>
                </a:solidFill>
              </a:rPr>
              <a:t>Linking and Matching:  A survey of adoption agency practice in England and Wales</a:t>
            </a:r>
            <a:r>
              <a:rPr lang="en-GB" sz="1800" dirty="0" smtClean="0">
                <a:solidFill>
                  <a:schemeClr val="tx1"/>
                </a:solidFill>
              </a:rPr>
              <a:t>.  London: BAAF.</a:t>
            </a:r>
          </a:p>
          <a:p>
            <a:pPr marL="0" indent="0">
              <a:spcAft>
                <a:spcPts val="600"/>
              </a:spcAft>
              <a:buFontTx/>
              <a:buNone/>
              <a:defRPr/>
            </a:pPr>
            <a:r>
              <a:rPr lang="en-GB" sz="1800" dirty="0">
                <a:solidFill>
                  <a:schemeClr val="tx1"/>
                </a:solidFill>
              </a:rPr>
              <a:t>Frazer, L and Selwyn, J., 2005. ‘Why are we waiting?  The demography of adoption for children of black, Asian and black mixed parentage in England.’  </a:t>
            </a:r>
            <a:r>
              <a:rPr lang="en-GB" sz="1800" i="1" dirty="0">
                <a:solidFill>
                  <a:schemeClr val="tx1"/>
                </a:solidFill>
              </a:rPr>
              <a:t>Child and Family Social Work</a:t>
            </a:r>
            <a:r>
              <a:rPr lang="en-GB" sz="1800" dirty="0">
                <a:solidFill>
                  <a:schemeClr val="tx1"/>
                </a:solidFill>
              </a:rPr>
              <a:t>, </a:t>
            </a:r>
            <a:r>
              <a:rPr lang="en-GB" sz="1800" dirty="0" err="1">
                <a:solidFill>
                  <a:schemeClr val="tx1"/>
                </a:solidFill>
              </a:rPr>
              <a:t>Vol</a:t>
            </a:r>
            <a:r>
              <a:rPr lang="en-GB" sz="1800" dirty="0">
                <a:solidFill>
                  <a:schemeClr val="tx1"/>
                </a:solidFill>
              </a:rPr>
              <a:t> 10, pp.135-147.</a:t>
            </a:r>
          </a:p>
          <a:p>
            <a:pPr marL="0" indent="0">
              <a:spcAft>
                <a:spcPts val="600"/>
              </a:spcAft>
              <a:buFontTx/>
              <a:buNone/>
              <a:defRPr/>
            </a:pPr>
            <a:r>
              <a:rPr lang="en-GB" sz="1800" dirty="0" err="1" smtClean="0">
                <a:solidFill>
                  <a:schemeClr val="tx1"/>
                </a:solidFill>
              </a:rPr>
              <a:t>Gaber</a:t>
            </a:r>
            <a:r>
              <a:rPr lang="en-GB" sz="1800" dirty="0">
                <a:solidFill>
                  <a:schemeClr val="tx1"/>
                </a:solidFill>
              </a:rPr>
              <a:t>, I. and Aldridge, J., eds. 1994.  </a:t>
            </a:r>
            <a:r>
              <a:rPr lang="en-GB" sz="1800" i="1" dirty="0">
                <a:solidFill>
                  <a:schemeClr val="tx1"/>
                </a:solidFill>
              </a:rPr>
              <a:t>In the best interests of the child:</a:t>
            </a:r>
            <a:r>
              <a:rPr lang="en-GB" sz="1800" dirty="0">
                <a:solidFill>
                  <a:schemeClr val="tx1"/>
                </a:solidFill>
              </a:rPr>
              <a:t> </a:t>
            </a:r>
            <a:r>
              <a:rPr lang="en-GB" sz="1800" i="1" dirty="0">
                <a:solidFill>
                  <a:schemeClr val="tx1"/>
                </a:solidFill>
              </a:rPr>
              <a:t>Culture, Identity and Transracial Adoption.</a:t>
            </a:r>
            <a:r>
              <a:rPr lang="en-GB" sz="1800" dirty="0">
                <a:solidFill>
                  <a:schemeClr val="tx1"/>
                </a:solidFill>
              </a:rPr>
              <a:t>  London: Free Association Books</a:t>
            </a:r>
            <a:r>
              <a:rPr lang="en-GB" sz="1800" dirty="0" smtClean="0">
                <a:solidFill>
                  <a:schemeClr val="tx1"/>
                </a:solidFill>
              </a:rPr>
              <a:t>.</a:t>
            </a:r>
          </a:p>
          <a:p>
            <a:pPr marL="0" indent="0">
              <a:spcAft>
                <a:spcPts val="600"/>
              </a:spcAft>
              <a:buFontTx/>
              <a:buNone/>
              <a:defRPr/>
            </a:pPr>
            <a:r>
              <a:rPr lang="en-GB" sz="1800" dirty="0">
                <a:solidFill>
                  <a:schemeClr val="tx1"/>
                </a:solidFill>
              </a:rPr>
              <a:t>Harris, P., 2006, ed.  </a:t>
            </a:r>
            <a:r>
              <a:rPr lang="en-GB" sz="1800" i="1" dirty="0">
                <a:solidFill>
                  <a:schemeClr val="tx1"/>
                </a:solidFill>
              </a:rPr>
              <a:t>In Search of Belonging:  Reflections by Transracially Adopted People</a:t>
            </a:r>
            <a:r>
              <a:rPr lang="en-GB" sz="1800" dirty="0">
                <a:solidFill>
                  <a:schemeClr val="tx1"/>
                </a:solidFill>
              </a:rPr>
              <a:t>.  London: BAAF.</a:t>
            </a:r>
          </a:p>
          <a:p>
            <a:pPr marL="0" indent="0">
              <a:spcAft>
                <a:spcPts val="600"/>
              </a:spcAft>
              <a:buFontTx/>
              <a:buNone/>
              <a:defRPr/>
            </a:pPr>
            <a:r>
              <a:rPr lang="en-GB" sz="1800" dirty="0" smtClean="0">
                <a:solidFill>
                  <a:schemeClr val="tx1"/>
                </a:solidFill>
              </a:rPr>
              <a:t>Small</a:t>
            </a:r>
            <a:r>
              <a:rPr lang="en-GB" sz="1800" dirty="0">
                <a:solidFill>
                  <a:schemeClr val="tx1"/>
                </a:solidFill>
              </a:rPr>
              <a:t>, J., 1986.  ‘Transracial Placements:  conflicts and contradictions’.  In S. </a:t>
            </a:r>
            <a:r>
              <a:rPr lang="en-GB" sz="1800" dirty="0" err="1">
                <a:solidFill>
                  <a:schemeClr val="tx1"/>
                </a:solidFill>
              </a:rPr>
              <a:t>Ahmed,J</a:t>
            </a:r>
            <a:r>
              <a:rPr lang="en-GB" sz="1800" dirty="0">
                <a:solidFill>
                  <a:schemeClr val="tx1"/>
                </a:solidFill>
              </a:rPr>
              <a:t>. </a:t>
            </a:r>
            <a:r>
              <a:rPr lang="en-GB" sz="1800" dirty="0" err="1">
                <a:solidFill>
                  <a:schemeClr val="tx1"/>
                </a:solidFill>
              </a:rPr>
              <a:t>Cheetham</a:t>
            </a:r>
            <a:r>
              <a:rPr lang="en-GB" sz="1800" dirty="0">
                <a:solidFill>
                  <a:schemeClr val="tx1"/>
                </a:solidFill>
              </a:rPr>
              <a:t>, and J. Small, 1986.  </a:t>
            </a:r>
            <a:r>
              <a:rPr lang="en-GB" sz="1800" i="1" dirty="0">
                <a:solidFill>
                  <a:schemeClr val="tx1"/>
                </a:solidFill>
              </a:rPr>
              <a:t>Social Work and Black Children and their Families.</a:t>
            </a:r>
            <a:r>
              <a:rPr lang="en-GB" sz="1800" dirty="0">
                <a:solidFill>
                  <a:schemeClr val="tx1"/>
                </a:solidFill>
              </a:rPr>
              <a:t>  London: </a:t>
            </a:r>
            <a:r>
              <a:rPr lang="en-GB" sz="1800" dirty="0" err="1">
                <a:solidFill>
                  <a:schemeClr val="tx1"/>
                </a:solidFill>
              </a:rPr>
              <a:t>Batsford</a:t>
            </a:r>
            <a:r>
              <a:rPr lang="en-GB" sz="1800" dirty="0">
                <a:solidFill>
                  <a:schemeClr val="tx1"/>
                </a:solidFill>
              </a:rPr>
              <a:t>/BAAF</a:t>
            </a:r>
            <a:r>
              <a:rPr lang="en-GB" sz="1800" dirty="0" smtClean="0">
                <a:solidFill>
                  <a:schemeClr val="tx1"/>
                </a:solidFill>
              </a:rPr>
              <a:t>.</a:t>
            </a:r>
          </a:p>
          <a:p>
            <a:pPr marL="0" indent="0">
              <a:spcAft>
                <a:spcPts val="600"/>
              </a:spcAft>
              <a:buNone/>
              <a:defRPr/>
            </a:pPr>
            <a:r>
              <a:rPr lang="en-GB" sz="1800" dirty="0" err="1">
                <a:solidFill>
                  <a:schemeClr val="tx1"/>
                </a:solidFill>
              </a:rPr>
              <a:t>Sunmonu</a:t>
            </a:r>
            <a:r>
              <a:rPr lang="en-GB" sz="1800" dirty="0">
                <a:solidFill>
                  <a:schemeClr val="tx1"/>
                </a:solidFill>
              </a:rPr>
              <a:t>, Y., 2000.  Why Black Carers are deterred from Adoption.  </a:t>
            </a:r>
            <a:r>
              <a:rPr lang="en-GB" sz="1800" i="1" dirty="0">
                <a:solidFill>
                  <a:schemeClr val="tx1"/>
                </a:solidFill>
              </a:rPr>
              <a:t>Adoption and Fostering</a:t>
            </a:r>
            <a:r>
              <a:rPr lang="en-GB" sz="1800" dirty="0">
                <a:solidFill>
                  <a:schemeClr val="tx1"/>
                </a:solidFill>
              </a:rPr>
              <a:t>. </a:t>
            </a:r>
            <a:r>
              <a:rPr lang="en-GB" sz="1800" dirty="0" err="1">
                <a:solidFill>
                  <a:schemeClr val="tx1"/>
                </a:solidFill>
              </a:rPr>
              <a:t>Vol</a:t>
            </a:r>
            <a:r>
              <a:rPr lang="en-GB" sz="1800" dirty="0">
                <a:solidFill>
                  <a:schemeClr val="tx1"/>
                </a:solidFill>
              </a:rPr>
              <a:t> 24, No1, pp. 59-60.</a:t>
            </a:r>
          </a:p>
          <a:p>
            <a:pPr marL="0" indent="0">
              <a:spcAft>
                <a:spcPts val="600"/>
              </a:spcAft>
              <a:buFontTx/>
              <a:buNone/>
              <a:defRPr/>
            </a:pPr>
            <a:endParaRPr lang="en-GB" sz="1800" dirty="0">
              <a:solidFill>
                <a:schemeClr val="tx1"/>
              </a:solidFill>
            </a:endParaRPr>
          </a:p>
          <a:p>
            <a:pPr marL="0" indent="0">
              <a:buFontTx/>
              <a:buNone/>
              <a:defRPr/>
            </a:pPr>
            <a:endParaRPr lang="en-GB" sz="2000" dirty="0">
              <a:solidFill>
                <a:schemeClr val="tx1"/>
              </a:solidFill>
            </a:endParaRPr>
          </a:p>
          <a:p>
            <a:pPr marL="0" indent="0">
              <a:buFontTx/>
              <a:buNone/>
              <a:defRPr/>
            </a:pPr>
            <a:endParaRPr lang="en-GB" dirty="0" smtClean="0">
              <a:solidFill>
                <a:schemeClr val="tx1"/>
              </a:solidFill>
            </a:endParaRPr>
          </a:p>
          <a:p>
            <a:pPr>
              <a:defRPr/>
            </a:pP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solidFill>
                  <a:schemeClr val="tx1"/>
                </a:solidFill>
              </a:rPr>
              <a:t>Evaluation Report</a:t>
            </a:r>
          </a:p>
        </p:txBody>
      </p:sp>
      <p:sp>
        <p:nvSpPr>
          <p:cNvPr id="41987" name="Content Placeholder 2"/>
          <p:cNvSpPr>
            <a:spLocks noGrp="1"/>
          </p:cNvSpPr>
          <p:nvPr>
            <p:ph idx="1"/>
          </p:nvPr>
        </p:nvSpPr>
        <p:spPr>
          <a:xfrm>
            <a:off x="250825" y="1341438"/>
            <a:ext cx="8713788" cy="5327650"/>
          </a:xfrm>
        </p:spPr>
        <p:txBody>
          <a:bodyPr/>
          <a:lstStyle/>
          <a:p>
            <a:pPr marL="0" indent="0">
              <a:buFontTx/>
              <a:buNone/>
            </a:pPr>
            <a:r>
              <a:rPr lang="en-GB" sz="2800" smtClean="0">
                <a:solidFill>
                  <a:schemeClr val="tx1"/>
                </a:solidFill>
              </a:rPr>
              <a:t>Ridley, J., Wainwright, J., with Davda, P. (2010), </a:t>
            </a:r>
          </a:p>
          <a:p>
            <a:pPr marL="0" indent="0">
              <a:buFontTx/>
              <a:buNone/>
            </a:pPr>
            <a:r>
              <a:rPr lang="en-GB" sz="2800" b="1" smtClean="0">
                <a:solidFill>
                  <a:schemeClr val="tx1"/>
                </a:solidFill>
              </a:rPr>
              <a:t>‘Black’ families for ‘black’ children? An evaluation of Action for Children’s practice in ethnically matching black, Asian and dual heritage children for adoption.</a:t>
            </a:r>
            <a:r>
              <a:rPr lang="en-GB" smtClean="0">
                <a:solidFill>
                  <a:schemeClr val="tx1"/>
                </a:solidFill>
              </a:rPr>
              <a:t> </a:t>
            </a:r>
            <a:r>
              <a:rPr lang="en-GB" sz="2800" smtClean="0">
                <a:solidFill>
                  <a:schemeClr val="tx1"/>
                </a:solidFill>
              </a:rPr>
              <a:t>Preston: University of Central Lancashire Print Shop. </a:t>
            </a:r>
          </a:p>
          <a:p>
            <a:pPr marL="0" indent="0">
              <a:buFontTx/>
              <a:buNone/>
            </a:pPr>
            <a:endParaRPr lang="en-GB" sz="2800" smtClean="0">
              <a:solidFill>
                <a:schemeClr val="tx1"/>
              </a:solidFill>
            </a:endParaRPr>
          </a:p>
          <a:p>
            <a:pPr marL="0" indent="0">
              <a:buFontTx/>
              <a:buNone/>
            </a:pPr>
            <a:r>
              <a:rPr lang="en-GB" smtClean="0">
                <a:solidFill>
                  <a:schemeClr val="tx1"/>
                </a:solidFill>
              </a:rPr>
              <a:t>Contact: Dr Julie Ridley </a:t>
            </a:r>
          </a:p>
          <a:p>
            <a:pPr marL="0" indent="0">
              <a:buFontTx/>
              <a:buNone/>
            </a:pPr>
            <a:r>
              <a:rPr lang="en-GB" smtClean="0">
                <a:solidFill>
                  <a:schemeClr val="tx1"/>
                </a:solidFill>
              </a:rPr>
              <a:t>Email: </a:t>
            </a:r>
            <a:r>
              <a:rPr lang="en-GB" smtClean="0">
                <a:solidFill>
                  <a:schemeClr val="tx1"/>
                </a:solidFill>
                <a:hlinkClick r:id="rId2"/>
              </a:rPr>
              <a:t>JRidley1@uclan.ac.uk</a:t>
            </a:r>
            <a:r>
              <a:rPr lang="en-GB" smtClean="0">
                <a:solidFill>
                  <a:schemeClr val="tx1"/>
                </a:solidFill>
              </a:rPr>
              <a:t> </a:t>
            </a:r>
          </a:p>
          <a:p>
            <a:pPr marL="0" indent="0">
              <a:buFontTx/>
              <a:buNone/>
            </a:pPr>
            <a:r>
              <a:rPr lang="en-GB" smtClean="0">
                <a:solidFill>
                  <a:schemeClr val="tx1"/>
                </a:solidFill>
              </a:rPr>
              <a:t>Telephone: +441772 893402</a:t>
            </a:r>
          </a:p>
          <a:p>
            <a:pPr marL="0" indent="0">
              <a:buFontTx/>
              <a:buNone/>
            </a:pPr>
            <a:endParaRPr lang="en-GB"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61938" y="274638"/>
            <a:ext cx="8702675" cy="633412"/>
          </a:xfrm>
        </p:spPr>
        <p:txBody>
          <a:bodyPr/>
          <a:lstStyle/>
          <a:p>
            <a:r>
              <a:rPr lang="en-GB" smtClean="0">
                <a:solidFill>
                  <a:schemeClr val="tx1"/>
                </a:solidFill>
              </a:rPr>
              <a:t>Some Key Terms</a:t>
            </a:r>
          </a:p>
        </p:txBody>
      </p:sp>
      <p:sp>
        <p:nvSpPr>
          <p:cNvPr id="3" name="Content Placeholder 2"/>
          <p:cNvSpPr>
            <a:spLocks noGrp="1"/>
          </p:cNvSpPr>
          <p:nvPr>
            <p:ph idx="1"/>
          </p:nvPr>
        </p:nvSpPr>
        <p:spPr>
          <a:xfrm>
            <a:off x="250825" y="1125538"/>
            <a:ext cx="8713788" cy="5472112"/>
          </a:xfrm>
        </p:spPr>
        <p:txBody>
          <a:bodyPr/>
          <a:lstStyle/>
          <a:p>
            <a:pPr marL="0" indent="0">
              <a:buFontTx/>
              <a:buNone/>
              <a:defRPr/>
            </a:pPr>
            <a:r>
              <a:rPr lang="en-GB" b="1" dirty="0" smtClean="0">
                <a:solidFill>
                  <a:schemeClr val="tx1"/>
                </a:solidFill>
              </a:rPr>
              <a:t>BME</a:t>
            </a:r>
            <a:r>
              <a:rPr lang="en-GB" dirty="0" smtClean="0">
                <a:solidFill>
                  <a:schemeClr val="tx1"/>
                </a:solidFill>
              </a:rPr>
              <a:t> (Black and minority ethnic) – individuals and communities of Asian and African/ Caribbean heritage</a:t>
            </a:r>
          </a:p>
          <a:p>
            <a:pPr marL="0" indent="0">
              <a:buFontTx/>
              <a:buNone/>
              <a:defRPr/>
            </a:pPr>
            <a:endParaRPr lang="en-GB" dirty="0" smtClean="0">
              <a:solidFill>
                <a:schemeClr val="tx1"/>
              </a:solidFill>
            </a:endParaRPr>
          </a:p>
          <a:p>
            <a:pPr marL="0" indent="0">
              <a:buFontTx/>
              <a:buNone/>
              <a:defRPr/>
            </a:pPr>
            <a:r>
              <a:rPr lang="en-GB" b="1" dirty="0" smtClean="0">
                <a:solidFill>
                  <a:schemeClr val="tx1"/>
                </a:solidFill>
              </a:rPr>
              <a:t>Black</a:t>
            </a:r>
            <a:r>
              <a:rPr lang="en-GB" dirty="0" smtClean="0">
                <a:solidFill>
                  <a:schemeClr val="tx1"/>
                </a:solidFill>
              </a:rPr>
              <a:t> – political term, used interchangeably with BME but does not articulate the diversity</a:t>
            </a:r>
          </a:p>
          <a:p>
            <a:pPr marL="0" indent="0">
              <a:buFontTx/>
              <a:buNone/>
              <a:defRPr/>
            </a:pPr>
            <a:endParaRPr lang="en-GB" b="1" dirty="0" smtClean="0">
              <a:solidFill>
                <a:schemeClr val="tx1"/>
              </a:solidFill>
            </a:endParaRPr>
          </a:p>
          <a:p>
            <a:pPr marL="0" indent="0">
              <a:buFontTx/>
              <a:buNone/>
              <a:defRPr/>
            </a:pPr>
            <a:r>
              <a:rPr lang="en-GB" b="1" dirty="0" smtClean="0">
                <a:solidFill>
                  <a:schemeClr val="tx1"/>
                </a:solidFill>
              </a:rPr>
              <a:t>Dual heritage </a:t>
            </a:r>
            <a:r>
              <a:rPr lang="en-GB" dirty="0" smtClean="0">
                <a:solidFill>
                  <a:schemeClr val="tx1"/>
                </a:solidFill>
              </a:rPr>
              <a:t>– explains identity and/or relationship comprising two or more ethnicities.</a:t>
            </a:r>
          </a:p>
          <a:p>
            <a:pPr>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430213" y="620713"/>
            <a:ext cx="8713787" cy="5505450"/>
          </a:xfrm>
        </p:spPr>
        <p:txBody>
          <a:bodyPr/>
          <a:lstStyle/>
          <a:p>
            <a:r>
              <a:rPr lang="en-GB" b="1" smtClean="0">
                <a:solidFill>
                  <a:schemeClr val="tx1"/>
                </a:solidFill>
              </a:rPr>
              <a:t>Adoption</a:t>
            </a:r>
            <a:r>
              <a:rPr lang="en-GB" smtClean="0">
                <a:solidFill>
                  <a:schemeClr val="tx1"/>
                </a:solidFill>
              </a:rPr>
              <a:t> – permanent placement of a child with adults who assume full parental responsibility</a:t>
            </a:r>
          </a:p>
          <a:p>
            <a:endParaRPr lang="en-GB" b="1" smtClean="0">
              <a:solidFill>
                <a:schemeClr val="tx1"/>
              </a:solidFill>
            </a:endParaRPr>
          </a:p>
          <a:p>
            <a:r>
              <a:rPr lang="en-GB" b="1" smtClean="0">
                <a:solidFill>
                  <a:schemeClr val="tx1"/>
                </a:solidFill>
              </a:rPr>
              <a:t>Ethnic matching </a:t>
            </a:r>
            <a:r>
              <a:rPr lang="en-GB" smtClean="0">
                <a:solidFill>
                  <a:schemeClr val="tx1"/>
                </a:solidFill>
              </a:rPr>
              <a:t>– refers to the focus on ethnicity as a key factor when placing BME children for adoption</a:t>
            </a:r>
          </a:p>
          <a:p>
            <a:endParaRPr lang="en-GB" smtClean="0">
              <a:solidFill>
                <a:schemeClr val="tx1"/>
              </a:solidFill>
            </a:endParaRPr>
          </a:p>
          <a:p>
            <a:r>
              <a:rPr lang="en-GB" b="1" smtClean="0">
                <a:solidFill>
                  <a:schemeClr val="tx1"/>
                </a:solidFill>
              </a:rPr>
              <a:t>TRA</a:t>
            </a:r>
            <a:r>
              <a:rPr lang="en-GB" smtClean="0">
                <a:solidFill>
                  <a:schemeClr val="tx1"/>
                </a:solidFill>
              </a:rPr>
              <a:t> – placement of BME and/or dual heritage child with white adoptive parents</a:t>
            </a: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15888"/>
            <a:ext cx="445770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908050"/>
            <a:ext cx="346868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4294967295"/>
          </p:nvPr>
        </p:nvSpPr>
        <p:spPr>
          <a:xfrm>
            <a:off x="0" y="1600200"/>
            <a:ext cx="4279900" cy="4525963"/>
          </a:xfrm>
        </p:spPr>
        <p:txBody>
          <a:bodyPr/>
          <a:lstStyle/>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a:defRPr/>
            </a:pPr>
            <a:endParaRPr lang="en-GB" dirty="0"/>
          </a:p>
          <a:p>
            <a:pPr marL="0" indent="0">
              <a:buFontTx/>
              <a:buNone/>
              <a:defRPr/>
            </a:pPr>
            <a:r>
              <a:rPr lang="en-GB" dirty="0" smtClean="0">
                <a:solidFill>
                  <a:schemeClr val="tx1"/>
                </a:solidFill>
              </a:rPr>
              <a:t>High profile inter-</a:t>
            </a:r>
          </a:p>
          <a:p>
            <a:pPr marL="0" indent="0">
              <a:buFontTx/>
              <a:buNone/>
              <a:defRPr/>
            </a:pPr>
            <a:r>
              <a:rPr lang="en-GB" dirty="0" smtClean="0">
                <a:solidFill>
                  <a:schemeClr val="tx1"/>
                </a:solidFill>
              </a:rPr>
              <a:t>country adoptions </a:t>
            </a:r>
            <a:endParaRPr lang="en-GB"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61938" y="274638"/>
            <a:ext cx="8702675" cy="993775"/>
          </a:xfrm>
        </p:spPr>
        <p:txBody>
          <a:bodyPr/>
          <a:lstStyle/>
          <a:p>
            <a:r>
              <a:rPr lang="en-GB" smtClean="0">
                <a:solidFill>
                  <a:schemeClr val="tx1"/>
                </a:solidFill>
              </a:rPr>
              <a:t>Political Interest (UK)</a:t>
            </a:r>
          </a:p>
        </p:txBody>
      </p:sp>
      <p:sp>
        <p:nvSpPr>
          <p:cNvPr id="3" name="Content Placeholder 2"/>
          <p:cNvSpPr>
            <a:spLocks noGrp="1"/>
          </p:cNvSpPr>
          <p:nvPr>
            <p:ph idx="1"/>
          </p:nvPr>
        </p:nvSpPr>
        <p:spPr>
          <a:xfrm>
            <a:off x="250825" y="1268413"/>
            <a:ext cx="8713788" cy="5400675"/>
          </a:xfrm>
        </p:spPr>
        <p:txBody>
          <a:bodyPr/>
          <a:lstStyle/>
          <a:p>
            <a:pPr marL="0" indent="0">
              <a:buFontTx/>
              <a:buNone/>
              <a:defRPr/>
            </a:pPr>
            <a:r>
              <a:rPr lang="en-GB" sz="2400" i="1" dirty="0" smtClean="0">
                <a:solidFill>
                  <a:schemeClr val="tx1"/>
                </a:solidFill>
              </a:rPr>
              <a:t>“Ethnicity should not be a barrier to adoption if there are loving, stable and secure families ready and waiting to adopt children.” </a:t>
            </a:r>
            <a:r>
              <a:rPr lang="en-GB" sz="2400" dirty="0" smtClean="0">
                <a:solidFill>
                  <a:schemeClr val="tx1"/>
                </a:solidFill>
              </a:rPr>
              <a:t>Children’s Minister</a:t>
            </a:r>
          </a:p>
          <a:p>
            <a:pPr marL="0" indent="0">
              <a:buFontTx/>
              <a:buNone/>
              <a:defRPr/>
            </a:pPr>
            <a:endParaRPr lang="en-GB" sz="2400" i="1" dirty="0" smtClean="0">
              <a:solidFill>
                <a:schemeClr val="tx1"/>
              </a:solidFill>
            </a:endParaRPr>
          </a:p>
          <a:p>
            <a:pPr marL="0" indent="0">
              <a:buFontTx/>
              <a:buNone/>
              <a:defRPr/>
            </a:pPr>
            <a:r>
              <a:rPr lang="en-GB" sz="2400" i="1" dirty="0" smtClean="0">
                <a:solidFill>
                  <a:schemeClr val="tx1"/>
                </a:solidFill>
              </a:rPr>
              <a:t>‘</a:t>
            </a:r>
            <a:r>
              <a:rPr lang="en-GB" sz="2400" i="1" dirty="0">
                <a:solidFill>
                  <a:schemeClr val="tx1"/>
                </a:solidFill>
              </a:rPr>
              <a:t>Thousands of children </a:t>
            </a:r>
            <a:r>
              <a:rPr lang="en-GB" sz="2400" i="1" dirty="0" smtClean="0">
                <a:solidFill>
                  <a:schemeClr val="tx1"/>
                </a:solidFill>
              </a:rPr>
              <a:t>currently </a:t>
            </a:r>
            <a:r>
              <a:rPr lang="en-GB" sz="2400" i="1" dirty="0">
                <a:solidFill>
                  <a:schemeClr val="tx1"/>
                </a:solidFill>
              </a:rPr>
              <a:t>in the care system  are waiting to be adopted.  Every day they’re denied the loving home all children deserve.  But politically correct attitudes and ridiculous bureaucracy keep many of those children waiting for too long.  Edicts which say children have to be adopted by families with the same ethnic background and which prevent other families adopting because they don’t fit into left wing prescriptions are denying children the love they need.’  </a:t>
            </a:r>
            <a:endParaRPr lang="en-GB" sz="2400" i="1" dirty="0" smtClean="0">
              <a:solidFill>
                <a:schemeClr val="tx1"/>
              </a:solidFill>
            </a:endParaRPr>
          </a:p>
          <a:p>
            <a:pPr marL="0" indent="0">
              <a:buFontTx/>
              <a:buNone/>
              <a:defRPr/>
            </a:pPr>
            <a:r>
              <a:rPr lang="en-GB" sz="2400" dirty="0" smtClean="0">
                <a:solidFill>
                  <a:schemeClr val="tx1"/>
                </a:solidFill>
              </a:rPr>
              <a:t>Government Minister, </a:t>
            </a:r>
            <a:r>
              <a:rPr lang="en-GB" sz="2400" i="1" dirty="0" smtClean="0">
                <a:solidFill>
                  <a:schemeClr val="tx1"/>
                </a:solidFill>
              </a:rPr>
              <a:t>Guardian</a:t>
            </a:r>
            <a:r>
              <a:rPr lang="en-GB" sz="2400" dirty="0" smtClean="0">
                <a:solidFill>
                  <a:schemeClr val="tx1"/>
                </a:solidFill>
              </a:rPr>
              <a:t> newspaper 2011</a:t>
            </a:r>
            <a:endParaRPr lang="en-GB" sz="2400" dirty="0">
              <a:solidFill>
                <a:schemeClr val="tx1"/>
              </a:solidFill>
            </a:endParaRPr>
          </a:p>
          <a:p>
            <a:pPr>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solidFill>
                  <a:schemeClr val="tx1"/>
                </a:solidFill>
              </a:rPr>
              <a:t>Racialised Power Dynamics</a:t>
            </a:r>
          </a:p>
        </p:txBody>
      </p:sp>
      <p:sp>
        <p:nvSpPr>
          <p:cNvPr id="19459" name="Content Placeholder 2"/>
          <p:cNvSpPr>
            <a:spLocks noGrp="1"/>
          </p:cNvSpPr>
          <p:nvPr>
            <p:ph idx="1"/>
          </p:nvPr>
        </p:nvSpPr>
        <p:spPr/>
        <p:txBody>
          <a:bodyPr/>
          <a:lstStyle/>
          <a:p>
            <a:pPr marL="0" indent="0">
              <a:buFontTx/>
              <a:buNone/>
            </a:pPr>
            <a:r>
              <a:rPr lang="en-GB" sz="2400" dirty="0" smtClean="0">
                <a:solidFill>
                  <a:schemeClr val="tx1"/>
                </a:solidFill>
              </a:rPr>
              <a:t>“</a:t>
            </a:r>
            <a:r>
              <a:rPr lang="en-GB" sz="2400" i="1" dirty="0" smtClean="0">
                <a:solidFill>
                  <a:schemeClr val="tx1"/>
                </a:solidFill>
              </a:rPr>
              <a:t>Transracial placements as an aspect of current child care policy is in essence </a:t>
            </a:r>
            <a:r>
              <a:rPr lang="en-GB" sz="2400" b="1" i="1" dirty="0" smtClean="0">
                <a:solidFill>
                  <a:schemeClr val="tx1"/>
                </a:solidFill>
              </a:rPr>
              <a:t>a microcosm of the oppression of black people in this society </a:t>
            </a:r>
            <a:r>
              <a:rPr lang="en-GB" sz="2400" i="1" dirty="0" smtClean="0">
                <a:solidFill>
                  <a:schemeClr val="tx1"/>
                </a:solidFill>
              </a:rPr>
              <a:t>. . .  It is in essence 'internal colonialism' and a new form of the slave trade, but this time only black children are used</a:t>
            </a:r>
            <a:r>
              <a:rPr lang="en-GB" sz="2400" dirty="0" smtClean="0">
                <a:solidFill>
                  <a:schemeClr val="tx1"/>
                </a:solidFill>
              </a:rPr>
              <a:t>” (ABSWAP 1983, Appendix 1 in </a:t>
            </a:r>
            <a:r>
              <a:rPr lang="en-GB" sz="2400" dirty="0" err="1" smtClean="0">
                <a:solidFill>
                  <a:schemeClr val="tx1"/>
                </a:solidFill>
              </a:rPr>
              <a:t>Gaber</a:t>
            </a:r>
            <a:r>
              <a:rPr lang="en-GB" sz="2400" dirty="0" smtClean="0">
                <a:solidFill>
                  <a:schemeClr val="tx1"/>
                </a:solidFill>
              </a:rPr>
              <a:t> and Aldridge 1994).</a:t>
            </a:r>
          </a:p>
          <a:p>
            <a:pPr marL="0" indent="0">
              <a:buFontTx/>
              <a:buNone/>
            </a:pPr>
            <a:endParaRPr lang="en-GB" sz="2400" dirty="0" smtClean="0">
              <a:solidFill>
                <a:schemeClr val="tx1"/>
              </a:solidFill>
            </a:endParaRPr>
          </a:p>
          <a:p>
            <a:pPr marL="0" indent="0">
              <a:buFontTx/>
              <a:buNone/>
            </a:pPr>
            <a:r>
              <a:rPr lang="en-GB" sz="2400" dirty="0" smtClean="0">
                <a:solidFill>
                  <a:schemeClr val="tx1"/>
                </a:solidFill>
              </a:rPr>
              <a:t>“</a:t>
            </a:r>
            <a:r>
              <a:rPr lang="en-GB" sz="2400" i="1" dirty="0" smtClean="0">
                <a:solidFill>
                  <a:schemeClr val="tx1"/>
                </a:solidFill>
              </a:rPr>
              <a:t>On inter-racial adoption, Cameron is wrong. </a:t>
            </a:r>
            <a:r>
              <a:rPr lang="en-GB" sz="2400" b="1" i="1" dirty="0" smtClean="0">
                <a:solidFill>
                  <a:schemeClr val="tx1"/>
                </a:solidFill>
              </a:rPr>
              <a:t>Colour blindness is disability.</a:t>
            </a:r>
            <a:r>
              <a:rPr lang="en-GB" sz="2400" i="1" dirty="0" smtClean="0">
                <a:solidFill>
                  <a:schemeClr val="tx1"/>
                </a:solidFill>
              </a:rPr>
              <a:t> Fast tracking children to be adopted by white families will only make the needs of black children invisible”</a:t>
            </a:r>
            <a:r>
              <a:rPr lang="en-GB" sz="2400" dirty="0" smtClean="0">
                <a:solidFill>
                  <a:schemeClr val="tx1"/>
                </a:solidFill>
              </a:rPr>
              <a:t> (</a:t>
            </a:r>
            <a:r>
              <a:rPr lang="en-GB" sz="2400" dirty="0" err="1" smtClean="0">
                <a:solidFill>
                  <a:schemeClr val="tx1"/>
                </a:solidFill>
              </a:rPr>
              <a:t>Lemn</a:t>
            </a:r>
            <a:r>
              <a:rPr lang="en-GB" sz="2400" dirty="0" smtClean="0">
                <a:solidFill>
                  <a:schemeClr val="tx1"/>
                </a:solidFill>
              </a:rPr>
              <a:t> </a:t>
            </a:r>
            <a:r>
              <a:rPr lang="en-GB" sz="2400" dirty="0" err="1" smtClean="0">
                <a:solidFill>
                  <a:schemeClr val="tx1"/>
                </a:solidFill>
              </a:rPr>
              <a:t>Sissay</a:t>
            </a:r>
            <a:r>
              <a:rPr lang="en-GB" sz="2400" dirty="0" smtClean="0">
                <a:solidFill>
                  <a:schemeClr val="tx1"/>
                </a:solidFill>
              </a:rPr>
              <a:t>, </a:t>
            </a:r>
            <a:r>
              <a:rPr lang="en-GB" sz="2400" i="1" dirty="0" smtClean="0">
                <a:solidFill>
                  <a:schemeClr val="tx1"/>
                </a:solidFill>
              </a:rPr>
              <a:t>Guardian</a:t>
            </a:r>
            <a:r>
              <a:rPr lang="en-GB" sz="2400" dirty="0" smtClean="0">
                <a:solidFill>
                  <a:schemeClr val="tx1"/>
                </a:solidFill>
              </a:rPr>
              <a:t>, 13 March 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solidFill>
                  <a:schemeClr val="tx1"/>
                </a:solidFill>
              </a:rPr>
              <a:t>Looked After Children (UK)</a:t>
            </a:r>
          </a:p>
        </p:txBody>
      </p:sp>
      <p:sp>
        <p:nvSpPr>
          <p:cNvPr id="20483" name="Content Placeholder 2"/>
          <p:cNvSpPr>
            <a:spLocks noGrp="1"/>
          </p:cNvSpPr>
          <p:nvPr>
            <p:ph idx="1"/>
          </p:nvPr>
        </p:nvSpPr>
        <p:spPr/>
        <p:txBody>
          <a:bodyPr/>
          <a:lstStyle/>
          <a:p>
            <a:r>
              <a:rPr lang="en-GB" dirty="0" smtClean="0">
                <a:solidFill>
                  <a:schemeClr val="tx1"/>
                </a:solidFill>
              </a:rPr>
              <a:t>Black children over-represented – 10%  (3% of population)</a:t>
            </a:r>
          </a:p>
          <a:p>
            <a:endParaRPr lang="en-GB" dirty="0" smtClean="0">
              <a:solidFill>
                <a:schemeClr val="tx1"/>
              </a:solidFill>
            </a:endParaRPr>
          </a:p>
          <a:p>
            <a:r>
              <a:rPr lang="en-GB" dirty="0" smtClean="0">
                <a:solidFill>
                  <a:schemeClr val="tx1"/>
                </a:solidFill>
              </a:rPr>
              <a:t>Takes twice as long for adoption of black children as white children</a:t>
            </a:r>
          </a:p>
          <a:p>
            <a:endParaRPr lang="en-GB" dirty="0" smtClean="0">
              <a:solidFill>
                <a:schemeClr val="tx1"/>
              </a:solidFill>
            </a:endParaRPr>
          </a:p>
          <a:p>
            <a:r>
              <a:rPr lang="en-GB" dirty="0" smtClean="0">
                <a:solidFill>
                  <a:schemeClr val="tx1"/>
                </a:solidFill>
              </a:rPr>
              <a:t>Process of placing children in adoption up to 2 years – seen as unacceptable</a:t>
            </a:r>
          </a:p>
          <a:p>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61938" y="274638"/>
            <a:ext cx="8702675" cy="994122"/>
          </a:xfrm>
        </p:spPr>
        <p:txBody>
          <a:bodyPr/>
          <a:lstStyle/>
          <a:p>
            <a:r>
              <a:rPr lang="en-GB" dirty="0" smtClean="0">
                <a:solidFill>
                  <a:schemeClr val="tx1"/>
                </a:solidFill>
              </a:rPr>
              <a:t>Recruitment of BME Adopters</a:t>
            </a:r>
          </a:p>
        </p:txBody>
      </p:sp>
      <p:sp>
        <p:nvSpPr>
          <p:cNvPr id="21507" name="Content Placeholder 2"/>
          <p:cNvSpPr>
            <a:spLocks noGrp="1"/>
          </p:cNvSpPr>
          <p:nvPr>
            <p:ph idx="1"/>
          </p:nvPr>
        </p:nvSpPr>
        <p:spPr>
          <a:xfrm>
            <a:off x="323528" y="1268760"/>
            <a:ext cx="8713788" cy="5328890"/>
          </a:xfrm>
        </p:spPr>
        <p:txBody>
          <a:bodyPr/>
          <a:lstStyle/>
          <a:p>
            <a:r>
              <a:rPr lang="en-GB" sz="2800" dirty="0" smtClean="0">
                <a:solidFill>
                  <a:schemeClr val="tx1"/>
                </a:solidFill>
              </a:rPr>
              <a:t>Soul Kids Campaign (1977)</a:t>
            </a:r>
          </a:p>
          <a:p>
            <a:pPr lvl="1"/>
            <a:r>
              <a:rPr lang="en-GB" sz="2400" dirty="0" smtClean="0">
                <a:solidFill>
                  <a:schemeClr val="tx1"/>
                </a:solidFill>
              </a:rPr>
              <a:t>Importance of ethnically diverse workforce</a:t>
            </a:r>
          </a:p>
          <a:p>
            <a:pPr lvl="1"/>
            <a:r>
              <a:rPr lang="en-GB" sz="2400" dirty="0" smtClean="0">
                <a:solidFill>
                  <a:schemeClr val="tx1"/>
                </a:solidFill>
              </a:rPr>
              <a:t>More culturally sensitive assessment (Barn, 2000)</a:t>
            </a:r>
          </a:p>
          <a:p>
            <a:r>
              <a:rPr lang="en-GB" sz="2800" dirty="0" smtClean="0">
                <a:solidFill>
                  <a:schemeClr val="tx1"/>
                </a:solidFill>
              </a:rPr>
              <a:t>Eurocentric practices (Small, 1986)</a:t>
            </a:r>
          </a:p>
          <a:p>
            <a:r>
              <a:rPr lang="en-GB" sz="2800" dirty="0" smtClean="0">
                <a:solidFill>
                  <a:schemeClr val="tx1"/>
                </a:solidFill>
              </a:rPr>
              <a:t>Responsibility shifted from BME communities to agency </a:t>
            </a:r>
          </a:p>
          <a:p>
            <a:r>
              <a:rPr lang="en-GB" sz="2800" dirty="0" smtClean="0">
                <a:solidFill>
                  <a:schemeClr val="tx1"/>
                </a:solidFill>
              </a:rPr>
              <a:t>Failure to recruit result of institutional racism (Frazer &amp; Selwyn, 2005; Harris, 2006)</a:t>
            </a:r>
          </a:p>
          <a:p>
            <a:r>
              <a:rPr lang="en-GB" sz="2800" dirty="0" smtClean="0">
                <a:solidFill>
                  <a:schemeClr val="tx1"/>
                </a:solidFill>
              </a:rPr>
              <a:t>Importance of culturally sensitive systems (</a:t>
            </a:r>
            <a:r>
              <a:rPr lang="en-GB" sz="2800" dirty="0" err="1" smtClean="0">
                <a:solidFill>
                  <a:schemeClr val="tx1"/>
                </a:solidFill>
              </a:rPr>
              <a:t>Sunmonu</a:t>
            </a:r>
            <a:r>
              <a:rPr lang="en-GB" sz="2800" dirty="0" smtClean="0">
                <a:solidFill>
                  <a:schemeClr val="tx1"/>
                </a:solidFill>
              </a:rPr>
              <a:t>, 2000) </a:t>
            </a:r>
          </a:p>
          <a:p>
            <a:endParaRPr lang="en-GB"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Arial"/>
      </a:majorFont>
      <a:minorFont>
        <a:latin typeface="Frutiger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1967</TotalTime>
  <Words>1753</Words>
  <Application>Microsoft Office PowerPoint</Application>
  <PresentationFormat>On-screen Show (4:3)</PresentationFormat>
  <Paragraphs>211</Paragraphs>
  <Slides>27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Microsoft Excel Chart</vt:lpstr>
      <vt:lpstr>Themes, Issues, &amp; Practice Dilemmas in Ethnic Matching in Adoption</vt:lpstr>
      <vt:lpstr>The Team</vt:lpstr>
      <vt:lpstr>Some Key Terms</vt:lpstr>
      <vt:lpstr>PowerPoint Presentation</vt:lpstr>
      <vt:lpstr>PowerPoint Presentation</vt:lpstr>
      <vt:lpstr>Political Interest (UK)</vt:lpstr>
      <vt:lpstr>Racialised Power Dynamics</vt:lpstr>
      <vt:lpstr>Looked After Children (UK)</vt:lpstr>
      <vt:lpstr>Recruitment of BME Adopters</vt:lpstr>
      <vt:lpstr>Evaluation of An Adoption Service</vt:lpstr>
      <vt:lpstr>Evaluation Methodology</vt:lpstr>
      <vt:lpstr>Evaluation Samples</vt:lpstr>
      <vt:lpstr>Specialist Focus</vt:lpstr>
      <vt:lpstr>PowerPoint Presentation</vt:lpstr>
      <vt:lpstr>Recruitment and Assessment </vt:lpstr>
      <vt:lpstr>Placements by Specialist &amp; Control Services</vt:lpstr>
      <vt:lpstr>Comparison of Adopters</vt:lpstr>
      <vt:lpstr>Ethnicity of Adopters</vt:lpstr>
      <vt:lpstr>PowerPoint Presentation</vt:lpstr>
      <vt:lpstr>Ethnicity of Children Placed</vt:lpstr>
      <vt:lpstr>Ethnic Matching</vt:lpstr>
      <vt:lpstr>Examples of Matches</vt:lpstr>
      <vt:lpstr>PowerPoint Presentation</vt:lpstr>
      <vt:lpstr>PowerPoint Presentation</vt:lpstr>
      <vt:lpstr>Recommendations/Implications</vt:lpstr>
      <vt:lpstr>References</vt:lpstr>
      <vt:lpstr>Evaluation Report</vt:lpstr>
    </vt:vector>
  </TitlesOfParts>
  <Company>University of Central Lancashire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PChapman1</dc:creator>
  <cp:lastModifiedBy>Julie Ridley</cp:lastModifiedBy>
  <cp:revision>143</cp:revision>
  <cp:lastPrinted>2012-04-25T11:49:27Z</cp:lastPrinted>
  <dcterms:created xsi:type="dcterms:W3CDTF">2007-03-01T11:18:42Z</dcterms:created>
  <dcterms:modified xsi:type="dcterms:W3CDTF">2012-06-08T18:31:26Z</dcterms:modified>
</cp:coreProperties>
</file>